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50"/>
  </p:notesMasterIdLst>
  <p:sldIdLst>
    <p:sldId id="256" r:id="rId3"/>
    <p:sldId id="342" r:id="rId4"/>
    <p:sldId id="330" r:id="rId5"/>
    <p:sldId id="361" r:id="rId6"/>
    <p:sldId id="328" r:id="rId7"/>
    <p:sldId id="329" r:id="rId8"/>
    <p:sldId id="331" r:id="rId9"/>
    <p:sldId id="346" r:id="rId10"/>
    <p:sldId id="398" r:id="rId11"/>
    <p:sldId id="397" r:id="rId12"/>
    <p:sldId id="390" r:id="rId13"/>
    <p:sldId id="379" r:id="rId14"/>
    <p:sldId id="369" r:id="rId15"/>
    <p:sldId id="366" r:id="rId16"/>
    <p:sldId id="351" r:id="rId17"/>
    <p:sldId id="381" r:id="rId18"/>
    <p:sldId id="353" r:id="rId19"/>
    <p:sldId id="367" r:id="rId20"/>
    <p:sldId id="261" r:id="rId21"/>
    <p:sldId id="257" r:id="rId22"/>
    <p:sldId id="384" r:id="rId23"/>
    <p:sldId id="258" r:id="rId24"/>
    <p:sldId id="267" r:id="rId25"/>
    <p:sldId id="382" r:id="rId26"/>
    <p:sldId id="360" r:id="rId27"/>
    <p:sldId id="260" r:id="rId28"/>
    <p:sldId id="371" r:id="rId29"/>
    <p:sldId id="375" r:id="rId30"/>
    <p:sldId id="376" r:id="rId31"/>
    <p:sldId id="270" r:id="rId32"/>
    <p:sldId id="294" r:id="rId33"/>
    <p:sldId id="312" r:id="rId34"/>
    <p:sldId id="311" r:id="rId35"/>
    <p:sldId id="378" r:id="rId36"/>
    <p:sldId id="264" r:id="rId37"/>
    <p:sldId id="315" r:id="rId38"/>
    <p:sldId id="322" r:id="rId39"/>
    <p:sldId id="265" r:id="rId40"/>
    <p:sldId id="358" r:id="rId41"/>
    <p:sldId id="401" r:id="rId42"/>
    <p:sldId id="396" r:id="rId43"/>
    <p:sldId id="325" r:id="rId44"/>
    <p:sldId id="393" r:id="rId45"/>
    <p:sldId id="395" r:id="rId46"/>
    <p:sldId id="399" r:id="rId47"/>
    <p:sldId id="357" r:id="rId48"/>
    <p:sldId id="400" r:id="rId4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2AC"/>
    <a:srgbClr val="003300"/>
    <a:srgbClr val="E20000"/>
    <a:srgbClr val="EA00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30" autoAdjust="0"/>
    <p:restoredTop sz="94485" autoAdjust="0"/>
  </p:normalViewPr>
  <p:slideViewPr>
    <p:cSldViewPr>
      <p:cViewPr varScale="1">
        <p:scale>
          <a:sx n="87" d="100"/>
          <a:sy n="87" d="100"/>
        </p:scale>
        <p:origin x="330"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3A2846-E1F7-41A5-8B3B-46251FED0260}" type="datetimeFigureOut">
              <a:rPr lang="it-IT" smtClean="0"/>
              <a:t>24/03/2015</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3373ED-F0DA-40ED-A4E1-42079812B37C}" type="slidenum">
              <a:rPr lang="it-IT" smtClean="0"/>
              <a:t>‹N›</a:t>
            </a:fld>
            <a:endParaRPr lang="it-IT"/>
          </a:p>
        </p:txBody>
      </p:sp>
    </p:spTree>
    <p:extLst>
      <p:ext uri="{BB962C8B-B14F-4D97-AF65-F5344CB8AC3E}">
        <p14:creationId xmlns:p14="http://schemas.microsoft.com/office/powerpoint/2010/main" val="1850127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eaLnBrk="0" hangingPunct="0">
              <a:spcBef>
                <a:spcPct val="30000"/>
              </a:spcBef>
              <a:defRPr sz="1200">
                <a:solidFill>
                  <a:schemeClr val="tx1"/>
                </a:solidFill>
                <a:latin typeface="Calibri" panose="020F0502020204030204" pitchFamily="34" charset="0"/>
              </a:defRPr>
            </a:lvl1pPr>
            <a:lvl2pPr marL="804863" indent="-309563" defTabSz="990600" eaLnBrk="0" hangingPunct="0">
              <a:spcBef>
                <a:spcPct val="30000"/>
              </a:spcBef>
              <a:defRPr sz="1200">
                <a:solidFill>
                  <a:schemeClr val="tx1"/>
                </a:solidFill>
                <a:latin typeface="Calibri" panose="020F0502020204030204" pitchFamily="34" charset="0"/>
              </a:defRPr>
            </a:lvl2pPr>
            <a:lvl3pPr marL="1238250" indent="-247650" defTabSz="990600" eaLnBrk="0" hangingPunct="0">
              <a:spcBef>
                <a:spcPct val="30000"/>
              </a:spcBef>
              <a:defRPr sz="1200">
                <a:solidFill>
                  <a:schemeClr val="tx1"/>
                </a:solidFill>
                <a:latin typeface="Calibri" panose="020F0502020204030204" pitchFamily="34" charset="0"/>
              </a:defRPr>
            </a:lvl3pPr>
            <a:lvl4pPr marL="1733550" indent="-247650" defTabSz="990600" eaLnBrk="0" hangingPunct="0">
              <a:spcBef>
                <a:spcPct val="30000"/>
              </a:spcBef>
              <a:defRPr sz="1200">
                <a:solidFill>
                  <a:schemeClr val="tx1"/>
                </a:solidFill>
                <a:latin typeface="Calibri" panose="020F0502020204030204" pitchFamily="34" charset="0"/>
              </a:defRPr>
            </a:lvl4pPr>
            <a:lvl5pPr marL="2228850" indent="-247650" defTabSz="990600" eaLnBrk="0" hangingPunct="0">
              <a:spcBef>
                <a:spcPct val="30000"/>
              </a:spcBef>
              <a:defRPr sz="1200">
                <a:solidFill>
                  <a:schemeClr val="tx1"/>
                </a:solidFill>
                <a:latin typeface="Calibri" panose="020F0502020204030204" pitchFamily="34" charset="0"/>
              </a:defRPr>
            </a:lvl5pPr>
            <a:lvl6pPr marL="2686050" indent="-247650" defTabSz="990600" eaLnBrk="0" fontAlgn="base" hangingPunct="0">
              <a:spcBef>
                <a:spcPct val="30000"/>
              </a:spcBef>
              <a:spcAft>
                <a:spcPct val="0"/>
              </a:spcAft>
              <a:defRPr sz="1200">
                <a:solidFill>
                  <a:schemeClr val="tx1"/>
                </a:solidFill>
                <a:latin typeface="Calibri" panose="020F0502020204030204" pitchFamily="34" charset="0"/>
              </a:defRPr>
            </a:lvl6pPr>
            <a:lvl7pPr marL="3143250" indent="-247650" defTabSz="990600" eaLnBrk="0" fontAlgn="base" hangingPunct="0">
              <a:spcBef>
                <a:spcPct val="30000"/>
              </a:spcBef>
              <a:spcAft>
                <a:spcPct val="0"/>
              </a:spcAft>
              <a:defRPr sz="1200">
                <a:solidFill>
                  <a:schemeClr val="tx1"/>
                </a:solidFill>
                <a:latin typeface="Calibri" panose="020F0502020204030204" pitchFamily="34" charset="0"/>
              </a:defRPr>
            </a:lvl7pPr>
            <a:lvl8pPr marL="3600450" indent="-247650" defTabSz="990600" eaLnBrk="0" fontAlgn="base" hangingPunct="0">
              <a:spcBef>
                <a:spcPct val="30000"/>
              </a:spcBef>
              <a:spcAft>
                <a:spcPct val="0"/>
              </a:spcAft>
              <a:defRPr sz="1200">
                <a:solidFill>
                  <a:schemeClr val="tx1"/>
                </a:solidFill>
                <a:latin typeface="Calibri" panose="020F0502020204030204" pitchFamily="34" charset="0"/>
              </a:defRPr>
            </a:lvl8pPr>
            <a:lvl9pPr marL="4057650" indent="-247650" defTabSz="990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490EE2F-66B1-475E-BC50-B021882EBE07}" type="slidenum">
              <a:rPr lang="it-IT" altLang="en-US" sz="1300"/>
              <a:pPr algn="r" eaLnBrk="1" hangingPunct="1">
                <a:spcBef>
                  <a:spcPct val="0"/>
                </a:spcBef>
              </a:pPr>
              <a:t>2</a:t>
            </a:fld>
            <a:endParaRPr lang="it-IT" altLang="en-US" sz="1300"/>
          </a:p>
        </p:txBody>
      </p:sp>
      <p:sp>
        <p:nvSpPr>
          <p:cNvPr id="41987" name="Rectangle 2"/>
          <p:cNvSpPr>
            <a:spLocks noGrp="1" noRot="1" noChangeAspect="1" noChangeArrowheads="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a:xfrm>
            <a:off x="946150" y="4860925"/>
            <a:ext cx="5207000" cy="4605338"/>
          </a:xfrm>
          <a:noFill/>
        </p:spPr>
        <p:txBody>
          <a:bodyPr lIns="98840" tIns="49420" rIns="98840" bIns="49420"/>
          <a:lstStyle/>
          <a:p>
            <a:pPr eaLnBrk="1" hangingPunct="1">
              <a:spcBef>
                <a:spcPct val="0"/>
              </a:spcBef>
            </a:pPr>
            <a:endParaRPr lang="en-GB" altLang="en-US" smtClean="0"/>
          </a:p>
        </p:txBody>
      </p:sp>
    </p:spTree>
    <p:extLst>
      <p:ext uri="{BB962C8B-B14F-4D97-AF65-F5344CB8AC3E}">
        <p14:creationId xmlns:p14="http://schemas.microsoft.com/office/powerpoint/2010/main" val="103740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990600" eaLnBrk="0" hangingPunct="0">
              <a:spcBef>
                <a:spcPct val="30000"/>
              </a:spcBef>
              <a:defRPr sz="1200">
                <a:solidFill>
                  <a:schemeClr val="tx1"/>
                </a:solidFill>
                <a:latin typeface="Calibri" panose="020F0502020204030204" pitchFamily="34" charset="0"/>
              </a:defRPr>
            </a:lvl1pPr>
            <a:lvl2pPr marL="804863" indent="-309563" defTabSz="990600" eaLnBrk="0" hangingPunct="0">
              <a:spcBef>
                <a:spcPct val="30000"/>
              </a:spcBef>
              <a:defRPr sz="1200">
                <a:solidFill>
                  <a:schemeClr val="tx1"/>
                </a:solidFill>
                <a:latin typeface="Calibri" panose="020F0502020204030204" pitchFamily="34" charset="0"/>
              </a:defRPr>
            </a:lvl2pPr>
            <a:lvl3pPr marL="1238250" indent="-247650" defTabSz="990600" eaLnBrk="0" hangingPunct="0">
              <a:spcBef>
                <a:spcPct val="30000"/>
              </a:spcBef>
              <a:defRPr sz="1200">
                <a:solidFill>
                  <a:schemeClr val="tx1"/>
                </a:solidFill>
                <a:latin typeface="Calibri" panose="020F0502020204030204" pitchFamily="34" charset="0"/>
              </a:defRPr>
            </a:lvl3pPr>
            <a:lvl4pPr marL="1733550" indent="-247650" defTabSz="990600" eaLnBrk="0" hangingPunct="0">
              <a:spcBef>
                <a:spcPct val="30000"/>
              </a:spcBef>
              <a:defRPr sz="1200">
                <a:solidFill>
                  <a:schemeClr val="tx1"/>
                </a:solidFill>
                <a:latin typeface="Calibri" panose="020F0502020204030204" pitchFamily="34" charset="0"/>
              </a:defRPr>
            </a:lvl4pPr>
            <a:lvl5pPr marL="2228850" indent="-247650" defTabSz="990600" eaLnBrk="0" hangingPunct="0">
              <a:spcBef>
                <a:spcPct val="30000"/>
              </a:spcBef>
              <a:defRPr sz="1200">
                <a:solidFill>
                  <a:schemeClr val="tx1"/>
                </a:solidFill>
                <a:latin typeface="Calibri" panose="020F0502020204030204" pitchFamily="34" charset="0"/>
              </a:defRPr>
            </a:lvl5pPr>
            <a:lvl6pPr marL="2686050" indent="-247650" defTabSz="990600" eaLnBrk="0" fontAlgn="base" hangingPunct="0">
              <a:spcBef>
                <a:spcPct val="30000"/>
              </a:spcBef>
              <a:spcAft>
                <a:spcPct val="0"/>
              </a:spcAft>
              <a:defRPr sz="1200">
                <a:solidFill>
                  <a:schemeClr val="tx1"/>
                </a:solidFill>
                <a:latin typeface="Calibri" panose="020F0502020204030204" pitchFamily="34" charset="0"/>
              </a:defRPr>
            </a:lvl6pPr>
            <a:lvl7pPr marL="3143250" indent="-247650" defTabSz="990600" eaLnBrk="0" fontAlgn="base" hangingPunct="0">
              <a:spcBef>
                <a:spcPct val="30000"/>
              </a:spcBef>
              <a:spcAft>
                <a:spcPct val="0"/>
              </a:spcAft>
              <a:defRPr sz="1200">
                <a:solidFill>
                  <a:schemeClr val="tx1"/>
                </a:solidFill>
                <a:latin typeface="Calibri" panose="020F0502020204030204" pitchFamily="34" charset="0"/>
              </a:defRPr>
            </a:lvl7pPr>
            <a:lvl8pPr marL="3600450" indent="-247650" defTabSz="990600" eaLnBrk="0" fontAlgn="base" hangingPunct="0">
              <a:spcBef>
                <a:spcPct val="30000"/>
              </a:spcBef>
              <a:spcAft>
                <a:spcPct val="0"/>
              </a:spcAft>
              <a:defRPr sz="1200">
                <a:solidFill>
                  <a:schemeClr val="tx1"/>
                </a:solidFill>
                <a:latin typeface="Calibri" panose="020F0502020204030204" pitchFamily="34" charset="0"/>
              </a:defRPr>
            </a:lvl8pPr>
            <a:lvl9pPr marL="4057650" indent="-247650" defTabSz="990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3282E450-86B9-4B3A-82C2-A4B9B330375C}" type="slidenum">
              <a:rPr lang="it-IT" altLang="en-US" sz="1300"/>
              <a:pPr eaLnBrk="1" hangingPunct="1">
                <a:spcBef>
                  <a:spcPct val="0"/>
                </a:spcBef>
              </a:pPr>
              <a:t>6</a:t>
            </a:fld>
            <a:endParaRPr lang="it-IT" altLang="en-US" sz="1300"/>
          </a:p>
        </p:txBody>
      </p:sp>
      <p:sp>
        <p:nvSpPr>
          <p:cNvPr id="43011" name="Rectangle 2"/>
          <p:cNvSpPr>
            <a:spLocks noGrp="1" noRot="1" noChangeAspect="1" noChangeArrowheads="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a:xfrm>
            <a:off x="946150" y="4860925"/>
            <a:ext cx="5207000" cy="4605338"/>
          </a:xfrm>
          <a:noFill/>
        </p:spPr>
        <p:txBody>
          <a:bodyPr lIns="98840" tIns="49420" rIns="98840" bIns="49420"/>
          <a:lstStyle/>
          <a:p>
            <a:pPr eaLnBrk="1" hangingPunct="1">
              <a:spcBef>
                <a:spcPct val="0"/>
              </a:spcBef>
            </a:pPr>
            <a:endParaRPr lang="en-GB" altLang="en-US" smtClean="0"/>
          </a:p>
        </p:txBody>
      </p:sp>
    </p:spTree>
    <p:extLst>
      <p:ext uri="{BB962C8B-B14F-4D97-AF65-F5344CB8AC3E}">
        <p14:creationId xmlns:p14="http://schemas.microsoft.com/office/powerpoint/2010/main" val="2005064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42941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eaLnBrk="0" hangingPunct="0">
              <a:spcBef>
                <a:spcPct val="30000"/>
              </a:spcBef>
              <a:defRPr sz="1200">
                <a:solidFill>
                  <a:schemeClr val="tx1"/>
                </a:solidFill>
                <a:latin typeface="Calibri" panose="020F0502020204030204" pitchFamily="34" charset="0"/>
              </a:defRPr>
            </a:lvl1pPr>
            <a:lvl2pPr marL="804863" indent="-309563" defTabSz="990600" eaLnBrk="0" hangingPunct="0">
              <a:spcBef>
                <a:spcPct val="30000"/>
              </a:spcBef>
              <a:defRPr sz="1200">
                <a:solidFill>
                  <a:schemeClr val="tx1"/>
                </a:solidFill>
                <a:latin typeface="Calibri" panose="020F0502020204030204" pitchFamily="34" charset="0"/>
              </a:defRPr>
            </a:lvl2pPr>
            <a:lvl3pPr marL="1238250" indent="-247650" defTabSz="990600" eaLnBrk="0" hangingPunct="0">
              <a:spcBef>
                <a:spcPct val="30000"/>
              </a:spcBef>
              <a:defRPr sz="1200">
                <a:solidFill>
                  <a:schemeClr val="tx1"/>
                </a:solidFill>
                <a:latin typeface="Calibri" panose="020F0502020204030204" pitchFamily="34" charset="0"/>
              </a:defRPr>
            </a:lvl3pPr>
            <a:lvl4pPr marL="1733550" indent="-247650" defTabSz="990600" eaLnBrk="0" hangingPunct="0">
              <a:spcBef>
                <a:spcPct val="30000"/>
              </a:spcBef>
              <a:defRPr sz="1200">
                <a:solidFill>
                  <a:schemeClr val="tx1"/>
                </a:solidFill>
                <a:latin typeface="Calibri" panose="020F0502020204030204" pitchFamily="34" charset="0"/>
              </a:defRPr>
            </a:lvl4pPr>
            <a:lvl5pPr marL="2228850" indent="-247650" defTabSz="990600" eaLnBrk="0" hangingPunct="0">
              <a:spcBef>
                <a:spcPct val="30000"/>
              </a:spcBef>
              <a:defRPr sz="1200">
                <a:solidFill>
                  <a:schemeClr val="tx1"/>
                </a:solidFill>
                <a:latin typeface="Calibri" panose="020F0502020204030204" pitchFamily="34" charset="0"/>
              </a:defRPr>
            </a:lvl5pPr>
            <a:lvl6pPr marL="2686050" indent="-247650" defTabSz="990600" eaLnBrk="0" fontAlgn="base" hangingPunct="0">
              <a:spcBef>
                <a:spcPct val="30000"/>
              </a:spcBef>
              <a:spcAft>
                <a:spcPct val="0"/>
              </a:spcAft>
              <a:defRPr sz="1200">
                <a:solidFill>
                  <a:schemeClr val="tx1"/>
                </a:solidFill>
                <a:latin typeface="Calibri" panose="020F0502020204030204" pitchFamily="34" charset="0"/>
              </a:defRPr>
            </a:lvl6pPr>
            <a:lvl7pPr marL="3143250" indent="-247650" defTabSz="990600" eaLnBrk="0" fontAlgn="base" hangingPunct="0">
              <a:spcBef>
                <a:spcPct val="30000"/>
              </a:spcBef>
              <a:spcAft>
                <a:spcPct val="0"/>
              </a:spcAft>
              <a:defRPr sz="1200">
                <a:solidFill>
                  <a:schemeClr val="tx1"/>
                </a:solidFill>
                <a:latin typeface="Calibri" panose="020F0502020204030204" pitchFamily="34" charset="0"/>
              </a:defRPr>
            </a:lvl7pPr>
            <a:lvl8pPr marL="3600450" indent="-247650" defTabSz="990600" eaLnBrk="0" fontAlgn="base" hangingPunct="0">
              <a:spcBef>
                <a:spcPct val="30000"/>
              </a:spcBef>
              <a:spcAft>
                <a:spcPct val="0"/>
              </a:spcAft>
              <a:defRPr sz="1200">
                <a:solidFill>
                  <a:schemeClr val="tx1"/>
                </a:solidFill>
                <a:latin typeface="Calibri" panose="020F0502020204030204" pitchFamily="34" charset="0"/>
              </a:defRPr>
            </a:lvl8pPr>
            <a:lvl9pPr marL="4057650" indent="-247650" defTabSz="990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490EE2F-66B1-475E-BC50-B021882EBE07}" type="slidenum">
              <a:rPr lang="it-IT" altLang="en-US" sz="1300"/>
              <a:pPr algn="r" eaLnBrk="1" hangingPunct="1">
                <a:spcBef>
                  <a:spcPct val="0"/>
                </a:spcBef>
              </a:pPr>
              <a:t>17</a:t>
            </a:fld>
            <a:endParaRPr lang="it-IT" altLang="en-US" sz="1300"/>
          </a:p>
        </p:txBody>
      </p:sp>
      <p:sp>
        <p:nvSpPr>
          <p:cNvPr id="41987" name="Rectangle 2"/>
          <p:cNvSpPr>
            <a:spLocks noGrp="1" noRot="1" noChangeAspect="1" noChangeArrowheads="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a:xfrm>
            <a:off x="946150" y="4860925"/>
            <a:ext cx="5207000" cy="4605338"/>
          </a:xfrm>
          <a:noFill/>
        </p:spPr>
        <p:txBody>
          <a:bodyPr lIns="98840" tIns="49420" rIns="98840" bIns="49420"/>
          <a:lstStyle/>
          <a:p>
            <a:pPr eaLnBrk="1" hangingPunct="1">
              <a:spcBef>
                <a:spcPct val="0"/>
              </a:spcBef>
            </a:pPr>
            <a:endParaRPr lang="en-GB" altLang="en-US" smtClean="0"/>
          </a:p>
        </p:txBody>
      </p:sp>
    </p:spTree>
    <p:extLst>
      <p:ext uri="{BB962C8B-B14F-4D97-AF65-F5344CB8AC3E}">
        <p14:creationId xmlns:p14="http://schemas.microsoft.com/office/powerpoint/2010/main" val="2216932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03373ED-F0DA-40ED-A4E1-42079812B37C}" type="slidenum">
              <a:rPr lang="it-IT" smtClean="0"/>
              <a:t>31</a:t>
            </a:fld>
            <a:endParaRPr lang="it-IT"/>
          </a:p>
        </p:txBody>
      </p:sp>
    </p:spTree>
    <p:extLst>
      <p:ext uri="{BB962C8B-B14F-4D97-AF65-F5344CB8AC3E}">
        <p14:creationId xmlns:p14="http://schemas.microsoft.com/office/powerpoint/2010/main" val="2522356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71488" eaLnBrk="1" hangingPunct="1">
              <a:spcBef>
                <a:spcPct val="0"/>
              </a:spcBef>
            </a:pPr>
            <a:r>
              <a:rPr lang="en-US" altLang="it-IT" smtClean="0"/>
              <a:t>The overall vision for SOOS is to design and implement a sustained, coherent, multidisciplinary observing system that provides the key data and data products required to address the key challenges identified. It will evolve over time, as new technologies develop and automated techniques mature, and will be adaptable as new challenges come to the fore</a:t>
            </a:r>
          </a:p>
          <a:p>
            <a:pPr defTabSz="471488" eaLnBrk="1" hangingPunct="1">
              <a:spcBef>
                <a:spcPct val="0"/>
              </a:spcBef>
            </a:pPr>
            <a:endParaRPr lang="en-US" altLang="it-IT" smtClean="0"/>
          </a:p>
          <a:p>
            <a:pPr defTabSz="471488" eaLnBrk="1" hangingPunct="1">
              <a:spcBef>
                <a:spcPct val="0"/>
              </a:spcBef>
            </a:pPr>
            <a:r>
              <a:rPr lang="en-US" altLang="it-IT" smtClean="0"/>
              <a:t>First step in implementation is to design optimal sampling plans for each variable, and integrate these plans into an overall integrated sampling scheme. </a:t>
            </a:r>
          </a:p>
          <a:p>
            <a:pPr defTabSz="471488" eaLnBrk="1" hangingPunct="1">
              <a:spcBef>
                <a:spcPct val="0"/>
              </a:spcBef>
            </a:pPr>
            <a:r>
              <a:rPr lang="en-US" altLang="it-IT" smtClean="0"/>
              <a:t>Need quantitative targets for number and frequency of observations that are required.</a:t>
            </a:r>
          </a:p>
          <a:p>
            <a:pPr defTabSz="471488" eaLnBrk="1" hangingPunct="1">
              <a:spcBef>
                <a:spcPct val="0"/>
              </a:spcBef>
            </a:pPr>
            <a:endParaRPr lang="en-US" altLang="it-IT" smtClean="0"/>
          </a:p>
          <a:p>
            <a:pPr defTabSz="471488" eaLnBrk="1" hangingPunct="1">
              <a:spcBef>
                <a:spcPct val="0"/>
              </a:spcBef>
            </a:pPr>
            <a:r>
              <a:rPr lang="en-US" altLang="it-IT" smtClean="0"/>
              <a:t>Already defined for some elements (eg.,, repeat hydrography, Argo). others further work is needed, and will work through Framework for Ocean Observing steps of readiness. this process clarifies what is needed to move towards a sustainable observations network at the systems level.</a:t>
            </a:r>
          </a:p>
          <a:p>
            <a:pPr defTabSz="471488" eaLnBrk="1" hangingPunct="1">
              <a:spcBef>
                <a:spcPct val="0"/>
              </a:spcBef>
            </a:pPr>
            <a:endParaRPr lang="en-US" altLang="it-IT" smtClean="0"/>
          </a:p>
          <a:p>
            <a:pPr defTabSz="471488" eaLnBrk="1" hangingPunct="1">
              <a:spcBef>
                <a:spcPct val="0"/>
              </a:spcBef>
            </a:pPr>
            <a:endParaRPr lang="en-US" altLang="it-IT" smtClean="0"/>
          </a:p>
          <a:p>
            <a:pPr defTabSz="471488" eaLnBrk="1" hangingPunct="1">
              <a:spcBef>
                <a:spcPct val="0"/>
              </a:spcBef>
            </a:pPr>
            <a:endParaRPr lang="en-US" altLang="it-IT" smtClean="0"/>
          </a:p>
          <a:p>
            <a:pPr defTabSz="471488" eaLnBrk="1" hangingPunct="1">
              <a:spcBef>
                <a:spcPct val="0"/>
              </a:spcBef>
            </a:pPr>
            <a:endParaRPr lang="en-US" altLang="it-IT" smtClean="0"/>
          </a:p>
          <a:p>
            <a:pPr defTabSz="471488" eaLnBrk="1" hangingPunct="1">
              <a:spcBef>
                <a:spcPct val="0"/>
              </a:spcBef>
            </a:pPr>
            <a:endParaRPr lang="en-US" altLang="it-IT" smtClean="0"/>
          </a:p>
          <a:p>
            <a:pPr defTabSz="471488" eaLnBrk="1" hangingPunct="1">
              <a:spcBef>
                <a:spcPct val="0"/>
              </a:spcBef>
            </a:pPr>
            <a:endParaRPr lang="en-US" altLang="it-IT"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Myriad Pro" panose="020B0503030403020204" pitchFamily="34" charset="0"/>
              </a:defRPr>
            </a:lvl1pPr>
            <a:lvl2pPr marL="742950" indent="-285750" eaLnBrk="0" hangingPunct="0">
              <a:defRPr sz="1400">
                <a:solidFill>
                  <a:schemeClr val="tx1"/>
                </a:solidFill>
                <a:latin typeface="Myriad Pro" panose="020B0503030403020204" pitchFamily="34" charset="0"/>
              </a:defRPr>
            </a:lvl2pPr>
            <a:lvl3pPr marL="1143000" indent="-228600" eaLnBrk="0" hangingPunct="0">
              <a:defRPr sz="1400">
                <a:solidFill>
                  <a:schemeClr val="tx1"/>
                </a:solidFill>
                <a:latin typeface="Myriad Pro" panose="020B0503030403020204" pitchFamily="34" charset="0"/>
              </a:defRPr>
            </a:lvl3pPr>
            <a:lvl4pPr marL="1600200" indent="-228600" eaLnBrk="0" hangingPunct="0">
              <a:defRPr sz="1400">
                <a:solidFill>
                  <a:schemeClr val="tx1"/>
                </a:solidFill>
                <a:latin typeface="Myriad Pro" panose="020B0503030403020204" pitchFamily="34" charset="0"/>
              </a:defRPr>
            </a:lvl4pPr>
            <a:lvl5pPr marL="2057400" indent="-228600" eaLnBrk="0" hangingPunct="0">
              <a:defRPr sz="1400">
                <a:solidFill>
                  <a:schemeClr val="tx1"/>
                </a:solidFill>
                <a:latin typeface="Myriad Pro" panose="020B0503030403020204" pitchFamily="34" charset="0"/>
              </a:defRPr>
            </a:lvl5pPr>
            <a:lvl6pPr marL="2514600" indent="-228600" defTabSz="457200" eaLnBrk="0" fontAlgn="base" hangingPunct="0">
              <a:spcBef>
                <a:spcPct val="0"/>
              </a:spcBef>
              <a:spcAft>
                <a:spcPct val="0"/>
              </a:spcAft>
              <a:defRPr sz="1400">
                <a:solidFill>
                  <a:schemeClr val="tx1"/>
                </a:solidFill>
                <a:latin typeface="Myriad Pro" panose="020B0503030403020204" pitchFamily="34" charset="0"/>
              </a:defRPr>
            </a:lvl6pPr>
            <a:lvl7pPr marL="2971800" indent="-228600" defTabSz="457200" eaLnBrk="0" fontAlgn="base" hangingPunct="0">
              <a:spcBef>
                <a:spcPct val="0"/>
              </a:spcBef>
              <a:spcAft>
                <a:spcPct val="0"/>
              </a:spcAft>
              <a:defRPr sz="1400">
                <a:solidFill>
                  <a:schemeClr val="tx1"/>
                </a:solidFill>
                <a:latin typeface="Myriad Pro" panose="020B0503030403020204" pitchFamily="34" charset="0"/>
              </a:defRPr>
            </a:lvl7pPr>
            <a:lvl8pPr marL="3429000" indent="-228600" defTabSz="457200" eaLnBrk="0" fontAlgn="base" hangingPunct="0">
              <a:spcBef>
                <a:spcPct val="0"/>
              </a:spcBef>
              <a:spcAft>
                <a:spcPct val="0"/>
              </a:spcAft>
              <a:defRPr sz="1400">
                <a:solidFill>
                  <a:schemeClr val="tx1"/>
                </a:solidFill>
                <a:latin typeface="Myriad Pro" panose="020B0503030403020204" pitchFamily="34" charset="0"/>
              </a:defRPr>
            </a:lvl8pPr>
            <a:lvl9pPr marL="3886200" indent="-228600" defTabSz="457200" eaLnBrk="0" fontAlgn="base" hangingPunct="0">
              <a:spcBef>
                <a:spcPct val="0"/>
              </a:spcBef>
              <a:spcAft>
                <a:spcPct val="0"/>
              </a:spcAft>
              <a:defRPr sz="1400">
                <a:solidFill>
                  <a:schemeClr val="tx1"/>
                </a:solidFill>
                <a:latin typeface="Myriad Pro" panose="020B0503030403020204" pitchFamily="34" charset="0"/>
              </a:defRPr>
            </a:lvl9pPr>
          </a:lstStyle>
          <a:p>
            <a:pPr eaLnBrk="1" hangingPunct="1"/>
            <a:fld id="{221A14E6-E811-4E04-A14E-108A510CBE15}" type="slidenum">
              <a:rPr lang="en-US" altLang="it-IT" sz="1200">
                <a:latin typeface="Calibri" panose="020F0502020204030204" pitchFamily="34" charset="0"/>
              </a:rPr>
              <a:pPr eaLnBrk="1" hangingPunct="1"/>
              <a:t>36</a:t>
            </a:fld>
            <a:endParaRPr lang="en-US" altLang="it-IT" sz="1200">
              <a:latin typeface="Calibri" panose="020F0502020204030204" pitchFamily="34" charset="0"/>
            </a:endParaRPr>
          </a:p>
        </p:txBody>
      </p:sp>
    </p:spTree>
    <p:extLst>
      <p:ext uri="{BB962C8B-B14F-4D97-AF65-F5344CB8AC3E}">
        <p14:creationId xmlns:p14="http://schemas.microsoft.com/office/powerpoint/2010/main" val="2664382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03373ED-F0DA-40ED-A4E1-42079812B37C}" type="slidenum">
              <a:rPr lang="it-IT" smtClean="0"/>
              <a:t>37</a:t>
            </a:fld>
            <a:endParaRPr lang="it-IT"/>
          </a:p>
        </p:txBody>
      </p:sp>
    </p:spTree>
    <p:extLst>
      <p:ext uri="{BB962C8B-B14F-4D97-AF65-F5344CB8AC3E}">
        <p14:creationId xmlns:p14="http://schemas.microsoft.com/office/powerpoint/2010/main" val="3446556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1096963" y="676275"/>
            <a:ext cx="4605337" cy="3454400"/>
          </a:xfrm>
          <a:ln/>
        </p:spPr>
      </p:sp>
      <p:sp>
        <p:nvSpPr>
          <p:cNvPr id="70659" name="Rectangle 3"/>
          <p:cNvSpPr>
            <a:spLocks noGrp="1" noChangeArrowheads="1"/>
          </p:cNvSpPr>
          <p:nvPr>
            <p:ph type="body" idx="1"/>
          </p:nvPr>
        </p:nvSpPr>
        <p:spPr>
          <a:xfrm>
            <a:off x="896938" y="4356100"/>
            <a:ext cx="5081587" cy="41290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it-IT"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40064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eaLnBrk="0" hangingPunct="0">
              <a:spcBef>
                <a:spcPct val="30000"/>
              </a:spcBef>
              <a:defRPr sz="1200">
                <a:solidFill>
                  <a:schemeClr val="tx1"/>
                </a:solidFill>
                <a:latin typeface="Calibri" panose="020F0502020204030204" pitchFamily="34" charset="0"/>
              </a:defRPr>
            </a:lvl1pPr>
            <a:lvl2pPr marL="804863" indent="-309563" defTabSz="990600" eaLnBrk="0" hangingPunct="0">
              <a:spcBef>
                <a:spcPct val="30000"/>
              </a:spcBef>
              <a:defRPr sz="1200">
                <a:solidFill>
                  <a:schemeClr val="tx1"/>
                </a:solidFill>
                <a:latin typeface="Calibri" panose="020F0502020204030204" pitchFamily="34" charset="0"/>
              </a:defRPr>
            </a:lvl2pPr>
            <a:lvl3pPr marL="1238250" indent="-247650" defTabSz="990600" eaLnBrk="0" hangingPunct="0">
              <a:spcBef>
                <a:spcPct val="30000"/>
              </a:spcBef>
              <a:defRPr sz="1200">
                <a:solidFill>
                  <a:schemeClr val="tx1"/>
                </a:solidFill>
                <a:latin typeface="Calibri" panose="020F0502020204030204" pitchFamily="34" charset="0"/>
              </a:defRPr>
            </a:lvl3pPr>
            <a:lvl4pPr marL="1733550" indent="-247650" defTabSz="990600" eaLnBrk="0" hangingPunct="0">
              <a:spcBef>
                <a:spcPct val="30000"/>
              </a:spcBef>
              <a:defRPr sz="1200">
                <a:solidFill>
                  <a:schemeClr val="tx1"/>
                </a:solidFill>
                <a:latin typeface="Calibri" panose="020F0502020204030204" pitchFamily="34" charset="0"/>
              </a:defRPr>
            </a:lvl4pPr>
            <a:lvl5pPr marL="2228850" indent="-247650" defTabSz="990600" eaLnBrk="0" hangingPunct="0">
              <a:spcBef>
                <a:spcPct val="30000"/>
              </a:spcBef>
              <a:defRPr sz="1200">
                <a:solidFill>
                  <a:schemeClr val="tx1"/>
                </a:solidFill>
                <a:latin typeface="Calibri" panose="020F0502020204030204" pitchFamily="34" charset="0"/>
              </a:defRPr>
            </a:lvl5pPr>
            <a:lvl6pPr marL="2686050" indent="-247650" defTabSz="990600" eaLnBrk="0" fontAlgn="base" hangingPunct="0">
              <a:spcBef>
                <a:spcPct val="30000"/>
              </a:spcBef>
              <a:spcAft>
                <a:spcPct val="0"/>
              </a:spcAft>
              <a:defRPr sz="1200">
                <a:solidFill>
                  <a:schemeClr val="tx1"/>
                </a:solidFill>
                <a:latin typeface="Calibri" panose="020F0502020204030204" pitchFamily="34" charset="0"/>
              </a:defRPr>
            </a:lvl6pPr>
            <a:lvl7pPr marL="3143250" indent="-247650" defTabSz="990600" eaLnBrk="0" fontAlgn="base" hangingPunct="0">
              <a:spcBef>
                <a:spcPct val="30000"/>
              </a:spcBef>
              <a:spcAft>
                <a:spcPct val="0"/>
              </a:spcAft>
              <a:defRPr sz="1200">
                <a:solidFill>
                  <a:schemeClr val="tx1"/>
                </a:solidFill>
                <a:latin typeface="Calibri" panose="020F0502020204030204" pitchFamily="34" charset="0"/>
              </a:defRPr>
            </a:lvl7pPr>
            <a:lvl8pPr marL="3600450" indent="-247650" defTabSz="990600" eaLnBrk="0" fontAlgn="base" hangingPunct="0">
              <a:spcBef>
                <a:spcPct val="30000"/>
              </a:spcBef>
              <a:spcAft>
                <a:spcPct val="0"/>
              </a:spcAft>
              <a:defRPr sz="1200">
                <a:solidFill>
                  <a:schemeClr val="tx1"/>
                </a:solidFill>
                <a:latin typeface="Calibri" panose="020F0502020204030204" pitchFamily="34" charset="0"/>
              </a:defRPr>
            </a:lvl8pPr>
            <a:lvl9pPr marL="4057650" indent="-247650" defTabSz="990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490EE2F-66B1-475E-BC50-B021882EBE07}" type="slidenum">
              <a:rPr lang="it-IT" altLang="en-US" sz="1300">
                <a:solidFill>
                  <a:prstClr val="black"/>
                </a:solidFill>
              </a:rPr>
              <a:pPr algn="r" eaLnBrk="1" hangingPunct="1">
                <a:spcBef>
                  <a:spcPct val="0"/>
                </a:spcBef>
              </a:pPr>
              <a:t>46</a:t>
            </a:fld>
            <a:endParaRPr lang="it-IT" altLang="en-US" sz="1300">
              <a:solidFill>
                <a:prstClr val="black"/>
              </a:solidFill>
            </a:endParaRPr>
          </a:p>
        </p:txBody>
      </p:sp>
      <p:sp>
        <p:nvSpPr>
          <p:cNvPr id="41987" name="Rectangle 2"/>
          <p:cNvSpPr>
            <a:spLocks noGrp="1" noRot="1" noChangeAspect="1" noChangeArrowheads="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a:xfrm>
            <a:off x="946150" y="4860925"/>
            <a:ext cx="5207000" cy="4605338"/>
          </a:xfrm>
          <a:noFill/>
        </p:spPr>
        <p:txBody>
          <a:bodyPr lIns="98840" tIns="49420" rIns="98840" bIns="49420"/>
          <a:lstStyle/>
          <a:p>
            <a:pPr eaLnBrk="1" hangingPunct="1">
              <a:spcBef>
                <a:spcPct val="0"/>
              </a:spcBef>
            </a:pPr>
            <a:endParaRPr lang="en-GB" altLang="en-US" dirty="0" smtClean="0"/>
          </a:p>
        </p:txBody>
      </p:sp>
    </p:spTree>
    <p:extLst>
      <p:ext uri="{BB962C8B-B14F-4D97-AF65-F5344CB8AC3E}">
        <p14:creationId xmlns:p14="http://schemas.microsoft.com/office/powerpoint/2010/main" val="3572911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C0BBF7EB-0236-4054-BD7C-7950AA09215E}" type="datetimeFigureOut">
              <a:rPr lang="it-IT" smtClean="0"/>
              <a:t>24/03/2015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3242A83-7133-4B00-B4F5-5D63038F2578}" type="slidenum">
              <a:rPr lang="it-IT" smtClean="0"/>
              <a:t>‹N›</a:t>
            </a:fld>
            <a:endParaRPr lang="it-IT"/>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it-IT" smtClean="0"/>
              <a:t>Fare clic per modificare lo stile del titolo</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C0BBF7EB-0236-4054-BD7C-7950AA09215E}" type="datetimeFigureOut">
              <a:rPr lang="it-IT" smtClean="0"/>
              <a:t>24/03/2015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3242A83-7133-4B00-B4F5-5D63038F2578}" type="slidenum">
              <a:rPr lang="it-IT" smtClean="0"/>
              <a:t>‹N›</a:t>
            </a:fld>
            <a:endParaRPr lang="it-IT"/>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it-IT" smtClean="0"/>
              <a:t>Fare clic per modificare lo stile del titolo</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C0BBF7EB-0236-4054-BD7C-7950AA09215E}" type="datetimeFigureOut">
              <a:rPr lang="it-IT" smtClean="0"/>
              <a:t>24/03/2015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3242A83-7133-4B00-B4F5-5D63038F2578}" type="slidenum">
              <a:rPr lang="it-IT" smtClean="0"/>
              <a:t>‹N›</a:t>
            </a:fld>
            <a:endParaRPr lang="it-IT"/>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7F6E060-B9DB-4D96-944E-245A38DC1513}" type="datetimeFigureOut">
              <a:rPr lang="en-US">
                <a:solidFill>
                  <a:prstClr val="black">
                    <a:tint val="75000"/>
                  </a:prstClr>
                </a:solidFill>
              </a:rPr>
              <a:pPr>
                <a:def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0AD1C3-4DD8-4FF3-93D8-9DD8CF6F0151}" type="slidenum">
              <a:rPr lang="en-US">
                <a:solidFill>
                  <a:prstClr val="black">
                    <a:tint val="75000"/>
                  </a:prstClr>
                </a:solidFill>
              </a:rPr>
              <a:pPr>
                <a:defRPr/>
              </a:pPr>
              <a:t>‹N›</a:t>
            </a:fld>
            <a:endParaRPr lang="en-US">
              <a:solidFill>
                <a:prstClr val="black">
                  <a:tint val="75000"/>
                </a:prstClr>
              </a:solidFill>
            </a:endParaRPr>
          </a:p>
        </p:txBody>
      </p:sp>
    </p:spTree>
    <p:extLst>
      <p:ext uri="{BB962C8B-B14F-4D97-AF65-F5344CB8AC3E}">
        <p14:creationId xmlns:p14="http://schemas.microsoft.com/office/powerpoint/2010/main" val="3933089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AC162E2-2A18-4696-AE6E-A06D8E3ED3B1}" type="datetimeFigureOut">
              <a:rPr lang="en-US">
                <a:solidFill>
                  <a:prstClr val="black">
                    <a:tint val="75000"/>
                  </a:prstClr>
                </a:solidFill>
              </a:rPr>
              <a:pPr>
                <a:def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2BE8F7-2F05-401B-9D27-8D9C348DC827}" type="slidenum">
              <a:rPr lang="en-US">
                <a:solidFill>
                  <a:prstClr val="black">
                    <a:tint val="75000"/>
                  </a:prstClr>
                </a:solidFill>
              </a:rPr>
              <a:pPr>
                <a:defRPr/>
              </a:pPr>
              <a:t>‹N›</a:t>
            </a:fld>
            <a:endParaRPr lang="en-US">
              <a:solidFill>
                <a:prstClr val="black">
                  <a:tint val="75000"/>
                </a:prstClr>
              </a:solidFill>
            </a:endParaRPr>
          </a:p>
        </p:txBody>
      </p:sp>
    </p:spTree>
    <p:extLst>
      <p:ext uri="{BB962C8B-B14F-4D97-AF65-F5344CB8AC3E}">
        <p14:creationId xmlns:p14="http://schemas.microsoft.com/office/powerpoint/2010/main" val="2605719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2937A2F-C09C-4E09-A2BF-312CB3778620}" type="datetimeFigureOut">
              <a:rPr lang="en-US">
                <a:solidFill>
                  <a:prstClr val="black">
                    <a:tint val="75000"/>
                  </a:prstClr>
                </a:solidFill>
              </a:rPr>
              <a:pPr>
                <a:def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92B73D7-760F-4798-9E65-4C9DC9ED1FC9}" type="slidenum">
              <a:rPr lang="en-US">
                <a:solidFill>
                  <a:prstClr val="black">
                    <a:tint val="75000"/>
                  </a:prstClr>
                </a:solidFill>
              </a:rPr>
              <a:pPr>
                <a:defRPr/>
              </a:pPr>
              <a:t>‹N›</a:t>
            </a:fld>
            <a:endParaRPr lang="en-US">
              <a:solidFill>
                <a:prstClr val="black">
                  <a:tint val="75000"/>
                </a:prstClr>
              </a:solidFill>
            </a:endParaRPr>
          </a:p>
        </p:txBody>
      </p:sp>
    </p:spTree>
    <p:extLst>
      <p:ext uri="{BB962C8B-B14F-4D97-AF65-F5344CB8AC3E}">
        <p14:creationId xmlns:p14="http://schemas.microsoft.com/office/powerpoint/2010/main" val="2505271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E5CAD76-E288-4A12-9B4D-DD757D7647BC}" type="datetimeFigureOut">
              <a:rPr lang="en-US">
                <a:solidFill>
                  <a:prstClr val="black">
                    <a:tint val="75000"/>
                  </a:prstClr>
                </a:solidFill>
              </a:rPr>
              <a:pPr>
                <a:defRPr/>
              </a:pPr>
              <a:t>3/24/2015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536EEDB-0F2D-408F-BA95-41EF79655B5E}" type="slidenum">
              <a:rPr lang="en-US">
                <a:solidFill>
                  <a:prstClr val="black">
                    <a:tint val="75000"/>
                  </a:prstClr>
                </a:solidFill>
              </a:rPr>
              <a:pPr>
                <a:defRPr/>
              </a:pPr>
              <a:t>‹N›</a:t>
            </a:fld>
            <a:endParaRPr lang="en-US">
              <a:solidFill>
                <a:prstClr val="black">
                  <a:tint val="75000"/>
                </a:prstClr>
              </a:solidFill>
            </a:endParaRPr>
          </a:p>
        </p:txBody>
      </p:sp>
    </p:spTree>
    <p:extLst>
      <p:ext uri="{BB962C8B-B14F-4D97-AF65-F5344CB8AC3E}">
        <p14:creationId xmlns:p14="http://schemas.microsoft.com/office/powerpoint/2010/main" val="506870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FBBB9D9-8334-4AED-AB24-A35D87ED9BA2}" type="datetimeFigureOut">
              <a:rPr lang="en-US">
                <a:solidFill>
                  <a:prstClr val="black">
                    <a:tint val="75000"/>
                  </a:prstClr>
                </a:solidFill>
              </a:rPr>
              <a:pPr>
                <a:defRPr/>
              </a:pPr>
              <a:t>3/24/2015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9AF1840-67F3-4287-8D4E-B9606818BEA4}" type="slidenum">
              <a:rPr lang="en-US">
                <a:solidFill>
                  <a:prstClr val="black">
                    <a:tint val="75000"/>
                  </a:prstClr>
                </a:solidFill>
              </a:rPr>
              <a:pPr>
                <a:defRPr/>
              </a:pPr>
              <a:t>‹N›</a:t>
            </a:fld>
            <a:endParaRPr lang="en-US">
              <a:solidFill>
                <a:prstClr val="black">
                  <a:tint val="75000"/>
                </a:prstClr>
              </a:solidFill>
            </a:endParaRPr>
          </a:p>
        </p:txBody>
      </p:sp>
    </p:spTree>
    <p:extLst>
      <p:ext uri="{BB962C8B-B14F-4D97-AF65-F5344CB8AC3E}">
        <p14:creationId xmlns:p14="http://schemas.microsoft.com/office/powerpoint/2010/main" val="26098039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5FC6253-A6A7-4626-885E-A840853ABC0B}" type="datetimeFigureOut">
              <a:rPr lang="en-US">
                <a:solidFill>
                  <a:prstClr val="black">
                    <a:tint val="75000"/>
                  </a:prstClr>
                </a:solidFill>
              </a:rPr>
              <a:pPr>
                <a:defRPr/>
              </a:pPr>
              <a:t>3/24/2015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EACD724-E095-4AC1-B2C6-FA46314DEBC0}" type="slidenum">
              <a:rPr lang="en-US">
                <a:solidFill>
                  <a:prstClr val="black">
                    <a:tint val="75000"/>
                  </a:prstClr>
                </a:solidFill>
              </a:rPr>
              <a:pPr>
                <a:defRPr/>
              </a:pPr>
              <a:t>‹N›</a:t>
            </a:fld>
            <a:endParaRPr lang="en-US">
              <a:solidFill>
                <a:prstClr val="black">
                  <a:tint val="75000"/>
                </a:prstClr>
              </a:solidFill>
            </a:endParaRPr>
          </a:p>
        </p:txBody>
      </p:sp>
    </p:spTree>
    <p:extLst>
      <p:ext uri="{BB962C8B-B14F-4D97-AF65-F5344CB8AC3E}">
        <p14:creationId xmlns:p14="http://schemas.microsoft.com/office/powerpoint/2010/main" val="30771703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515EFC-9FD4-4170-A300-9C3FEDB893E9}" type="datetimeFigureOut">
              <a:rPr lang="en-US">
                <a:solidFill>
                  <a:prstClr val="black">
                    <a:tint val="75000"/>
                  </a:prstClr>
                </a:solidFill>
              </a:rPr>
              <a:pPr>
                <a:defRPr/>
              </a:pPr>
              <a:t>3/24/2015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916A6E8-2B7C-4420-890D-491740B099AD}" type="slidenum">
              <a:rPr lang="en-US">
                <a:solidFill>
                  <a:prstClr val="black">
                    <a:tint val="75000"/>
                  </a:prstClr>
                </a:solidFill>
              </a:rPr>
              <a:pPr>
                <a:defRPr/>
              </a:pPr>
              <a:t>‹N›</a:t>
            </a:fld>
            <a:endParaRPr lang="en-US">
              <a:solidFill>
                <a:prstClr val="black">
                  <a:tint val="75000"/>
                </a:prstClr>
              </a:solidFill>
            </a:endParaRPr>
          </a:p>
        </p:txBody>
      </p:sp>
    </p:spTree>
    <p:extLst>
      <p:ext uri="{BB962C8B-B14F-4D97-AF65-F5344CB8AC3E}">
        <p14:creationId xmlns:p14="http://schemas.microsoft.com/office/powerpoint/2010/main" val="906708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E555FC5-5749-4D52-8D0A-B7690DED4817}" type="datetimeFigureOut">
              <a:rPr lang="en-US">
                <a:solidFill>
                  <a:prstClr val="black">
                    <a:tint val="75000"/>
                  </a:prstClr>
                </a:solidFill>
              </a:rPr>
              <a:pPr>
                <a:defRPr/>
              </a:pPr>
              <a:t>3/24/2015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B6189D5-C30C-484B-8645-F254A6BD15F3}" type="slidenum">
              <a:rPr lang="en-US">
                <a:solidFill>
                  <a:prstClr val="black">
                    <a:tint val="75000"/>
                  </a:prstClr>
                </a:solidFill>
              </a:rPr>
              <a:pPr>
                <a:defRPr/>
              </a:pPr>
              <a:t>‹N›</a:t>
            </a:fld>
            <a:endParaRPr lang="en-US">
              <a:solidFill>
                <a:prstClr val="black">
                  <a:tint val="75000"/>
                </a:prstClr>
              </a:solidFill>
            </a:endParaRPr>
          </a:p>
        </p:txBody>
      </p:sp>
    </p:spTree>
    <p:extLst>
      <p:ext uri="{BB962C8B-B14F-4D97-AF65-F5344CB8AC3E}">
        <p14:creationId xmlns:p14="http://schemas.microsoft.com/office/powerpoint/2010/main" val="2548856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0BBF7EB-0236-4054-BD7C-7950AA09215E}" type="datetimeFigureOut">
              <a:rPr lang="it-IT" smtClean="0"/>
              <a:t>24/03/2015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3242A83-7133-4B00-B4F5-5D63038F2578}" type="slidenum">
              <a:rPr lang="it-IT" smtClean="0"/>
              <a:t>‹N›</a:t>
            </a:fld>
            <a:endParaRPr lang="it-IT"/>
          </a:p>
        </p:txBody>
      </p:sp>
      <p:sp>
        <p:nvSpPr>
          <p:cNvPr id="8" name="Title 7"/>
          <p:cNvSpPr>
            <a:spLocks noGrp="1"/>
          </p:cNvSpPr>
          <p:nvPr>
            <p:ph type="title"/>
          </p:nvPr>
        </p:nvSpPr>
        <p:spPr/>
        <p:txBody>
          <a:bodyPr/>
          <a:lstStyle/>
          <a:p>
            <a:r>
              <a:rPr lang="it-IT" smtClean="0"/>
              <a:t>Fare clic per modificare lo stile del titolo</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1380B7-1418-4B7C-907E-388E15238E4D}" type="datetimeFigureOut">
              <a:rPr lang="en-US">
                <a:solidFill>
                  <a:prstClr val="black">
                    <a:tint val="75000"/>
                  </a:prstClr>
                </a:solidFill>
              </a:rPr>
              <a:pPr>
                <a:defRPr/>
              </a:pPr>
              <a:t>3/24/2015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4548A3D-FB12-4624-8375-C4E1009FE54F}" type="slidenum">
              <a:rPr lang="en-US">
                <a:solidFill>
                  <a:prstClr val="black">
                    <a:tint val="75000"/>
                  </a:prstClr>
                </a:solidFill>
              </a:rPr>
              <a:pPr>
                <a:defRPr/>
              </a:pPr>
              <a:t>‹N›</a:t>
            </a:fld>
            <a:endParaRPr lang="en-US">
              <a:solidFill>
                <a:prstClr val="black">
                  <a:tint val="75000"/>
                </a:prstClr>
              </a:solidFill>
            </a:endParaRPr>
          </a:p>
        </p:txBody>
      </p:sp>
    </p:spTree>
    <p:extLst>
      <p:ext uri="{BB962C8B-B14F-4D97-AF65-F5344CB8AC3E}">
        <p14:creationId xmlns:p14="http://schemas.microsoft.com/office/powerpoint/2010/main" val="1887217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5633394-3A51-4B36-9FBA-111806464F15}" type="datetimeFigureOut">
              <a:rPr lang="en-US">
                <a:solidFill>
                  <a:prstClr val="black">
                    <a:tint val="75000"/>
                  </a:prstClr>
                </a:solidFill>
              </a:rPr>
              <a:pPr>
                <a:def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BB6903-27CB-470C-877A-61C103CE769B}" type="slidenum">
              <a:rPr lang="en-US">
                <a:solidFill>
                  <a:prstClr val="black">
                    <a:tint val="75000"/>
                  </a:prstClr>
                </a:solidFill>
              </a:rPr>
              <a:pPr>
                <a:defRPr/>
              </a:pPr>
              <a:t>‹N›</a:t>
            </a:fld>
            <a:endParaRPr lang="en-US">
              <a:solidFill>
                <a:prstClr val="black">
                  <a:tint val="75000"/>
                </a:prstClr>
              </a:solidFill>
            </a:endParaRPr>
          </a:p>
        </p:txBody>
      </p:sp>
    </p:spTree>
    <p:extLst>
      <p:ext uri="{BB962C8B-B14F-4D97-AF65-F5344CB8AC3E}">
        <p14:creationId xmlns:p14="http://schemas.microsoft.com/office/powerpoint/2010/main" val="15299602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7B166A3-A987-4434-A831-F02538F0E435}" type="datetimeFigureOut">
              <a:rPr lang="en-US">
                <a:solidFill>
                  <a:prstClr val="black">
                    <a:tint val="75000"/>
                  </a:prstClr>
                </a:solidFill>
              </a:rPr>
              <a:pPr>
                <a:def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9971B8C-A511-476B-96CA-8A3AB061672B}" type="slidenum">
              <a:rPr lang="en-US">
                <a:solidFill>
                  <a:prstClr val="black">
                    <a:tint val="75000"/>
                  </a:prstClr>
                </a:solidFill>
              </a:rPr>
              <a:pPr>
                <a:defRPr/>
              </a:pPr>
              <a:t>‹N›</a:t>
            </a:fld>
            <a:endParaRPr lang="en-US">
              <a:solidFill>
                <a:prstClr val="black">
                  <a:tint val="75000"/>
                </a:prstClr>
              </a:solidFill>
            </a:endParaRPr>
          </a:p>
        </p:txBody>
      </p:sp>
    </p:spTree>
    <p:extLst>
      <p:ext uri="{BB962C8B-B14F-4D97-AF65-F5344CB8AC3E}">
        <p14:creationId xmlns:p14="http://schemas.microsoft.com/office/powerpoint/2010/main" val="4098668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C0BBF7EB-0236-4054-BD7C-7950AA09215E}" type="datetimeFigureOut">
              <a:rPr lang="it-IT" smtClean="0"/>
              <a:t>24/03/2015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3242A83-7133-4B00-B4F5-5D63038F2578}" type="slidenum">
              <a:rPr lang="it-IT" smtClean="0"/>
              <a:t>‹N›</a:t>
            </a:fld>
            <a:endParaRPr lang="it-IT"/>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0BBF7EB-0236-4054-BD7C-7950AA09215E}" type="datetimeFigureOut">
              <a:rPr lang="it-IT" smtClean="0"/>
              <a:t>24/03/2015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3242A83-7133-4B00-B4F5-5D63038F2578}" type="slidenum">
              <a:rPr lang="it-IT" smtClean="0"/>
              <a:t>‹N›</a:t>
            </a:fld>
            <a:endParaRPr lang="it-IT"/>
          </a:p>
        </p:txBody>
      </p:sp>
      <p:sp>
        <p:nvSpPr>
          <p:cNvPr id="8" name="Title 7"/>
          <p:cNvSpPr>
            <a:spLocks noGrp="1"/>
          </p:cNvSpPr>
          <p:nvPr>
            <p:ph type="title"/>
          </p:nvPr>
        </p:nvSpPr>
        <p:spPr/>
        <p:txBody>
          <a:bodyPr/>
          <a:lstStyle/>
          <a:p>
            <a:r>
              <a:rPr lang="it-IT" smtClean="0"/>
              <a:t>Fare clic per modificare lo stile del titolo</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it-IT" smtClean="0"/>
              <a:t>Fare clic per modificare stili del testo dello schema</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C0BBF7EB-0236-4054-BD7C-7950AA09215E}" type="datetimeFigureOut">
              <a:rPr lang="it-IT" smtClean="0"/>
              <a:t>24/03/2015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43242A83-7133-4B00-B4F5-5D63038F2578}" type="slidenum">
              <a:rPr lang="it-IT" smtClean="0"/>
              <a:t>‹N›</a:t>
            </a:fld>
            <a:endParaRPr lang="it-IT"/>
          </a:p>
        </p:txBody>
      </p:sp>
      <p:sp>
        <p:nvSpPr>
          <p:cNvPr id="10" name="Title 9"/>
          <p:cNvSpPr>
            <a:spLocks noGrp="1"/>
          </p:cNvSpPr>
          <p:nvPr>
            <p:ph type="title"/>
          </p:nvPr>
        </p:nvSpPr>
        <p:spPr/>
        <p:txBody>
          <a:bodyPr/>
          <a:lstStyle/>
          <a:p>
            <a:r>
              <a:rPr lang="it-IT" smtClean="0"/>
              <a:t>Fare clic per modificare lo stile del titolo</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C0BBF7EB-0236-4054-BD7C-7950AA09215E}" type="datetimeFigureOut">
              <a:rPr lang="it-IT" smtClean="0"/>
              <a:t>24/03/2015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43242A83-7133-4B00-B4F5-5D63038F2578}" type="slidenum">
              <a:rPr lang="it-IT" smtClean="0"/>
              <a:t>‹N›</a:t>
            </a:fld>
            <a:endParaRPr lang="it-IT"/>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BBF7EB-0236-4054-BD7C-7950AA09215E}" type="datetimeFigureOut">
              <a:rPr lang="it-IT" smtClean="0"/>
              <a:t>24/03/2015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43242A83-7133-4B00-B4F5-5D63038F2578}" type="slidenum">
              <a:rPr lang="it-IT" smtClean="0"/>
              <a:t>‹N›</a:t>
            </a:fld>
            <a:endParaRPr lang="it-IT"/>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it-IT" smtClean="0"/>
              <a:t>Fare clic per modificare lo stile del titolo</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C0BBF7EB-0236-4054-BD7C-7950AA09215E}" type="datetimeFigureOut">
              <a:rPr lang="it-IT" smtClean="0"/>
              <a:t>24/03/2015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3242A83-7133-4B00-B4F5-5D63038F2578}" type="slidenum">
              <a:rPr lang="it-IT" smtClean="0"/>
              <a:t>‹N›</a:t>
            </a:fld>
            <a:endParaRPr lang="it-IT"/>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C0BBF7EB-0236-4054-BD7C-7950AA09215E}" type="datetimeFigureOut">
              <a:rPr lang="it-IT" smtClean="0"/>
              <a:t>24/03/2015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3242A83-7133-4B00-B4F5-5D63038F2578}" type="slidenum">
              <a:rPr lang="it-IT" smtClean="0"/>
              <a:t>‹N›</a:t>
            </a:fld>
            <a:endParaRPr lang="it-IT"/>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it-IT" smtClean="0"/>
              <a:t>Fare clic per modificare lo stile del titolo</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C0BBF7EB-0236-4054-BD7C-7950AA09215E}" type="datetimeFigureOut">
              <a:rPr lang="it-IT" smtClean="0"/>
              <a:t>24/03/2015</a:t>
            </a:fld>
            <a:endParaRPr lang="it-IT"/>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it-IT"/>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43242A83-7133-4B00-B4F5-5D63038F2578}" type="slidenum">
              <a:rPr lang="it-IT" smtClean="0"/>
              <a:t>‹N›</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smtClean="0"/>
              <a:t>Click to edit Master text styles</a:t>
            </a:r>
          </a:p>
          <a:p>
            <a:pPr lvl="1"/>
            <a:r>
              <a:rPr lang="en-US" altLang="it-IT" smtClean="0"/>
              <a:t>Second level</a:t>
            </a:r>
          </a:p>
          <a:p>
            <a:pPr lvl="2"/>
            <a:r>
              <a:rPr lang="en-US" altLang="it-IT" smtClean="0"/>
              <a:t>Third level</a:t>
            </a:r>
          </a:p>
          <a:p>
            <a:pPr lvl="3"/>
            <a:r>
              <a:rPr lang="en-US" altLang="it-IT" smtClean="0"/>
              <a:t>Fourth level</a:t>
            </a:r>
          </a:p>
          <a:p>
            <a:pPr lvl="4"/>
            <a:r>
              <a:rPr lang="en-US" altLang="it-IT"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7B13B4D-C9FF-47C4-8334-7E58C743F203}" type="datetimeFigureOut">
              <a:rPr lang="en-US">
                <a:solidFill>
                  <a:prstClr val="black">
                    <a:tint val="75000"/>
                  </a:prstClr>
                </a:solidFill>
              </a:rPr>
              <a:pPr>
                <a:defRPr/>
              </a:pPr>
              <a:t>3/24/2015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717EFB3D-62C4-46FA-B2F0-76117CC370AA}" type="slidenum">
              <a:rPr lang="en-US">
                <a:solidFill>
                  <a:prstClr val="black">
                    <a:tint val="75000"/>
                  </a:prstClr>
                </a:solidFill>
              </a:rPr>
              <a:pPr>
                <a:defRPr/>
              </a:pPr>
              <a:t>‹N›</a:t>
            </a:fld>
            <a:endParaRPr lang="en-US">
              <a:solidFill>
                <a:prstClr val="black">
                  <a:tint val="75000"/>
                </a:prstClr>
              </a:solidFill>
            </a:endParaRPr>
          </a:p>
        </p:txBody>
      </p:sp>
    </p:spTree>
    <p:extLst>
      <p:ext uri="{BB962C8B-B14F-4D97-AF65-F5344CB8AC3E}">
        <p14:creationId xmlns:p14="http://schemas.microsoft.com/office/powerpoint/2010/main" val="200901562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8.png"/><Relationship Id="rId4" Type="http://schemas.openxmlformats.org/officeDocument/2006/relationships/image" Target="../media/image17.wmf"/></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image" Target="../media/image47.jpeg"/><Relationship Id="rId16"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hyperlink" Target="http://www.arcticobserving.or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82.gif"/><Relationship Id="rId3" Type="http://schemas.openxmlformats.org/officeDocument/2006/relationships/image" Target="../media/image77.jpg"/><Relationship Id="rId7" Type="http://schemas.openxmlformats.org/officeDocument/2006/relationships/image" Target="../media/image81.gif"/><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gif"/><Relationship Id="rId5" Type="http://schemas.openxmlformats.org/officeDocument/2006/relationships/image" Target="../media/image79.gif"/><Relationship Id="rId4" Type="http://schemas.openxmlformats.org/officeDocument/2006/relationships/image" Target="../media/image78.gif"/><Relationship Id="rId9" Type="http://schemas.openxmlformats.org/officeDocument/2006/relationships/image" Target="../media/image83.gif"/></Relationships>
</file>

<file path=ppt/slides/_rels/slide35.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93.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oleObject" Target="../embeddings/oleObject5.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audio" Target="file:///F:\PWRPOINT\SISSA\videoclip_sissa\Enya%20-%20Lord%20of%20the%20Rings%20Main%20Theme.mp3"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2.png"/><Relationship Id="rId4" Type="http://schemas.openxmlformats.org/officeDocument/2006/relationships/oleObject" Target="../embeddings/oleObject1.bin"/><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ttangolo 4"/>
          <p:cNvSpPr/>
          <p:nvPr/>
        </p:nvSpPr>
        <p:spPr>
          <a:xfrm>
            <a:off x="395536" y="1124744"/>
            <a:ext cx="8323640" cy="1077218"/>
          </a:xfrm>
          <a:prstGeom prst="rect">
            <a:avLst/>
          </a:prstGeom>
        </p:spPr>
        <p:txBody>
          <a:bodyPr wrap="square">
            <a:spAutoFit/>
          </a:bodyPr>
          <a:lstStyle/>
          <a:p>
            <a:pPr algn="ctr"/>
            <a:r>
              <a:rPr lang="en-US" sz="2000" dirty="0" smtClean="0">
                <a:solidFill>
                  <a:schemeClr val="bg1"/>
                </a:solidFill>
                <a:latin typeface="Cambria" panose="02040503050406030204" pitchFamily="18" charset="0"/>
              </a:rPr>
              <a:t>Monitoring and Foreseeing the Changes: The Role of Earth Observations</a:t>
            </a:r>
          </a:p>
          <a:p>
            <a:pPr algn="ctr"/>
            <a:endParaRPr lang="en-US" sz="2000" dirty="0" smtClean="0">
              <a:solidFill>
                <a:schemeClr val="bg1"/>
              </a:solidFill>
              <a:latin typeface="Cambria" panose="02040503050406030204" pitchFamily="18" charset="0"/>
            </a:endParaRPr>
          </a:p>
          <a:p>
            <a:pPr algn="ctr"/>
            <a:r>
              <a:rPr lang="en-US" sz="2400" dirty="0" smtClean="0">
                <a:solidFill>
                  <a:schemeClr val="bg1"/>
                </a:solidFill>
                <a:latin typeface="Cambria" panose="02040503050406030204" pitchFamily="18" charset="0"/>
              </a:rPr>
              <a:t>Monitoring the Polar Regions</a:t>
            </a:r>
          </a:p>
        </p:txBody>
      </p:sp>
      <p:sp>
        <p:nvSpPr>
          <p:cNvPr id="2" name="Rettangolo 1"/>
          <p:cNvSpPr/>
          <p:nvPr/>
        </p:nvSpPr>
        <p:spPr>
          <a:xfrm>
            <a:off x="2195736" y="4653136"/>
            <a:ext cx="4572000" cy="646331"/>
          </a:xfrm>
          <a:prstGeom prst="rect">
            <a:avLst/>
          </a:prstGeom>
        </p:spPr>
        <p:txBody>
          <a:bodyPr>
            <a:spAutoFit/>
          </a:bodyPr>
          <a:lstStyle/>
          <a:p>
            <a:pPr algn="ctr"/>
            <a:r>
              <a:rPr lang="en-US" i="1" dirty="0">
                <a:solidFill>
                  <a:schemeClr val="bg1"/>
                </a:solidFill>
                <a:latin typeface="Cambria" panose="02040503050406030204" pitchFamily="18" charset="0"/>
              </a:rPr>
              <a:t>Roberto Azzolini</a:t>
            </a:r>
          </a:p>
          <a:p>
            <a:pPr algn="ctr"/>
            <a:r>
              <a:rPr lang="en-US" i="1" dirty="0">
                <a:solidFill>
                  <a:schemeClr val="bg1"/>
                </a:solidFill>
                <a:latin typeface="Cambria" panose="02040503050406030204" pitchFamily="18" charset="0"/>
              </a:rPr>
              <a:t>National Research Council of Italy</a:t>
            </a:r>
          </a:p>
        </p:txBody>
      </p:sp>
    </p:spTree>
    <p:extLst>
      <p:ext uri="{BB962C8B-B14F-4D97-AF65-F5344CB8AC3E}">
        <p14:creationId xmlns:p14="http://schemas.microsoft.com/office/powerpoint/2010/main" val="8230742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lotta.jpg"/>
          <p:cNvPicPr>
            <a:picLocks noChangeAspect="1"/>
          </p:cNvPicPr>
          <p:nvPr/>
        </p:nvPicPr>
        <p:blipFill>
          <a:blip r:embed="rId2" cstate="print"/>
          <a:stretch>
            <a:fillRect/>
          </a:stretch>
        </p:blipFill>
        <p:spPr>
          <a:xfrm>
            <a:off x="357158" y="2571744"/>
            <a:ext cx="8340042" cy="3738295"/>
          </a:xfrm>
          <a:prstGeom prst="rect">
            <a:avLst/>
          </a:prstGeom>
          <a:noFill/>
          <a:ln>
            <a:noFill/>
          </a:ln>
          <a:effectLst>
            <a:outerShdw blurRad="50800" dist="50800" dir="5400000" algn="ctr" rotWithShape="0">
              <a:srgbClr val="000000"/>
            </a:outerShdw>
            <a:softEdge rad="317500"/>
          </a:effectLst>
        </p:spPr>
      </p:pic>
      <p:sp>
        <p:nvSpPr>
          <p:cNvPr id="10245" name="Rectangle 5"/>
          <p:cNvSpPr>
            <a:spLocks noChangeArrowheads="1"/>
          </p:cNvSpPr>
          <p:nvPr/>
        </p:nvSpPr>
        <p:spPr bwMode="auto">
          <a:xfrm>
            <a:off x="1042988" y="1337102"/>
            <a:ext cx="62658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defRPr/>
            </a:pPr>
            <a:r>
              <a:rPr lang="en-US" altLang="en-US" sz="2400" dirty="0">
                <a:latin typeface="Cambria" panose="02040503050406030204" pitchFamily="18" charset="0"/>
              </a:rPr>
              <a:t>The ice of the </a:t>
            </a:r>
            <a:r>
              <a:rPr lang="en-US" altLang="en-US" sz="2400" dirty="0" smtClean="0">
                <a:latin typeface="Cambria" panose="02040503050406030204" pitchFamily="18" charset="0"/>
              </a:rPr>
              <a:t>Polar Regions </a:t>
            </a:r>
            <a:r>
              <a:rPr lang="en-US" altLang="en-US" sz="2400" dirty="0">
                <a:latin typeface="Cambria" panose="02040503050406030204" pitchFamily="18" charset="0"/>
              </a:rPr>
              <a:t>is the archive of the history of our planet</a:t>
            </a: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3140968"/>
            <a:ext cx="6624736" cy="2664295"/>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304800"/>
          </a:effectLst>
        </p:spPr>
      </p:pic>
    </p:spTree>
    <p:extLst>
      <p:ext uri="{BB962C8B-B14F-4D97-AF65-F5344CB8AC3E}">
        <p14:creationId xmlns:p14="http://schemas.microsoft.com/office/powerpoint/2010/main" val="9144374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633921894"/>
              </p:ext>
            </p:extLst>
          </p:nvPr>
        </p:nvGraphicFramePr>
        <p:xfrm>
          <a:off x="1907704" y="908720"/>
          <a:ext cx="6881128" cy="4464495"/>
        </p:xfrm>
        <a:graphic>
          <a:graphicData uri="http://schemas.openxmlformats.org/presentationml/2006/ole">
            <mc:AlternateContent xmlns:mc="http://schemas.openxmlformats.org/markup-compatibility/2006">
              <mc:Choice xmlns:v="urn:schemas-microsoft-com:vml" Requires="v">
                <p:oleObj spid="_x0000_s4180" name="Diapositiva" r:id="rId3" imgW="4521240" imgH="3390840" progId="PowerPoint.Slide.8">
                  <p:embed/>
                </p:oleObj>
              </mc:Choice>
              <mc:Fallback>
                <p:oleObj name="Diapositiva" r:id="rId3" imgW="4521240" imgH="3390840"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908720"/>
                        <a:ext cx="6881128" cy="4464495"/>
                      </a:xfrm>
                      <a:prstGeom prst="rect">
                        <a:avLst/>
                      </a:prstGeom>
                      <a:noFill/>
                      <a:ln w="9525">
                        <a:solidFill>
                          <a:srgbClr val="FF3300"/>
                        </a:solidFill>
                        <a:miter lim="800000"/>
                        <a:headEnd/>
                        <a:tailEnd/>
                      </a:ln>
                      <a:effectLst/>
                    </p:spPr>
                  </p:pic>
                </p:oleObj>
              </mc:Fallback>
            </mc:AlternateContent>
          </a:graphicData>
        </a:graphic>
      </p:graphicFrame>
      <p:pic>
        <p:nvPicPr>
          <p:cNvPr id="5" name="Picture 4" descr="01110031-inet"/>
          <p:cNvPicPr>
            <a:picLocks noChangeAspect="1" noChangeArrowheads="1"/>
          </p:cNvPicPr>
          <p:nvPr/>
        </p:nvPicPr>
        <p:blipFill>
          <a:blip r:embed="rId5"/>
          <a:srcRect/>
          <a:stretch>
            <a:fillRect/>
          </a:stretch>
        </p:blipFill>
        <p:spPr bwMode="auto">
          <a:xfrm>
            <a:off x="-11157" y="4833650"/>
            <a:ext cx="3057290" cy="2017657"/>
          </a:xfrm>
          <a:prstGeom prst="rect">
            <a:avLst/>
          </a:prstGeom>
          <a:noFill/>
          <a:ln w="9525">
            <a:noFill/>
            <a:miter lim="800000"/>
            <a:headEnd/>
            <a:tailEnd/>
          </a:ln>
          <a:effectLst>
            <a:softEdge rad="127000"/>
          </a:effectLst>
        </p:spPr>
      </p:pic>
      <p:sp>
        <p:nvSpPr>
          <p:cNvPr id="7" name="Ovale 6"/>
          <p:cNvSpPr/>
          <p:nvPr/>
        </p:nvSpPr>
        <p:spPr>
          <a:xfrm rot="676691">
            <a:off x="7086621" y="1208603"/>
            <a:ext cx="1835696" cy="244827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3447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30776" y="3140968"/>
            <a:ext cx="8352928" cy="720080"/>
          </a:xfrm>
          <a:effectLst>
            <a:glow>
              <a:schemeClr val="accent1"/>
            </a:glow>
          </a:effectLst>
        </p:spPr>
        <p:txBody>
          <a:bodyPr/>
          <a:lstStyle/>
          <a:p>
            <a:pPr marL="0" indent="0">
              <a:buNone/>
            </a:pPr>
            <a:r>
              <a:rPr lang="it-IT" sz="3200" dirty="0">
                <a:solidFill>
                  <a:srgbClr val="FF0000"/>
                </a:solidFill>
                <a:effectLst/>
                <a:latin typeface="Cambria" panose="02040503050406030204" pitchFamily="18" charset="0"/>
              </a:rPr>
              <a:t>POLAR </a:t>
            </a:r>
            <a:r>
              <a:rPr lang="it-IT" sz="3200" dirty="0" smtClean="0">
                <a:solidFill>
                  <a:srgbClr val="FF0000"/>
                </a:solidFill>
                <a:effectLst/>
                <a:latin typeface="Cambria" panose="02040503050406030204" pitchFamily="18" charset="0"/>
              </a:rPr>
              <a:t>CHANGES </a:t>
            </a:r>
            <a:r>
              <a:rPr lang="it-IT" sz="3200" dirty="0">
                <a:solidFill>
                  <a:srgbClr val="FF0000"/>
                </a:solidFill>
                <a:effectLst/>
                <a:latin typeface="Cambria" panose="02040503050406030204" pitchFamily="18" charset="0"/>
              </a:rPr>
              <a:t>GLOBAL CONSEQUENCES</a:t>
            </a:r>
            <a:br>
              <a:rPr lang="it-IT" sz="3200" dirty="0">
                <a:solidFill>
                  <a:srgbClr val="FF0000"/>
                </a:solidFill>
                <a:effectLst/>
                <a:latin typeface="Cambria" panose="02040503050406030204" pitchFamily="18" charset="0"/>
              </a:rPr>
            </a:br>
            <a:endParaRPr lang="it-IT" sz="3200" dirty="0">
              <a:effectLst/>
            </a:endParaRPr>
          </a:p>
        </p:txBody>
      </p:sp>
      <p:pic>
        <p:nvPicPr>
          <p:cNvPr id="4" name="Immagine 3"/>
          <p:cNvPicPr>
            <a:picLocks noChangeAspect="1"/>
          </p:cNvPicPr>
          <p:nvPr/>
        </p:nvPicPr>
        <p:blipFill>
          <a:blip r:embed="rId2"/>
          <a:stretch>
            <a:fillRect/>
          </a:stretch>
        </p:blipFill>
        <p:spPr>
          <a:xfrm>
            <a:off x="291602" y="861501"/>
            <a:ext cx="3060000" cy="2163945"/>
          </a:xfrm>
          <a:prstGeom prst="rect">
            <a:avLst/>
          </a:prstGeom>
          <a:effectLst>
            <a:softEdge rad="317500"/>
          </a:effectLst>
        </p:spPr>
      </p:pic>
      <p:pic>
        <p:nvPicPr>
          <p:cNvPr id="5" name="Immagine 4"/>
          <p:cNvPicPr>
            <a:picLocks noChangeAspect="1"/>
          </p:cNvPicPr>
          <p:nvPr/>
        </p:nvPicPr>
        <p:blipFill>
          <a:blip r:embed="rId3"/>
          <a:stretch>
            <a:fillRect/>
          </a:stretch>
        </p:blipFill>
        <p:spPr>
          <a:xfrm>
            <a:off x="5724127" y="810632"/>
            <a:ext cx="3060000" cy="2159305"/>
          </a:xfrm>
          <a:prstGeom prst="rect">
            <a:avLst/>
          </a:prstGeom>
          <a:effectLst>
            <a:softEdge rad="317500"/>
          </a:effectLst>
        </p:spPr>
      </p:pic>
      <p:pic>
        <p:nvPicPr>
          <p:cNvPr id="6" name="Immagine 5"/>
          <p:cNvPicPr>
            <a:picLocks noChangeAspect="1"/>
          </p:cNvPicPr>
          <p:nvPr/>
        </p:nvPicPr>
        <p:blipFill>
          <a:blip r:embed="rId4"/>
          <a:stretch>
            <a:fillRect/>
          </a:stretch>
        </p:blipFill>
        <p:spPr>
          <a:xfrm>
            <a:off x="3351602" y="4498635"/>
            <a:ext cx="2564163" cy="1794822"/>
          </a:xfrm>
          <a:prstGeom prst="rect">
            <a:avLst/>
          </a:prstGeom>
          <a:effectLst>
            <a:softEdge rad="317500"/>
          </a:effectLst>
        </p:spPr>
      </p:pic>
      <p:pic>
        <p:nvPicPr>
          <p:cNvPr id="7" name="Immagine 6"/>
          <p:cNvPicPr>
            <a:picLocks noChangeAspect="1"/>
          </p:cNvPicPr>
          <p:nvPr/>
        </p:nvPicPr>
        <p:blipFill>
          <a:blip r:embed="rId5"/>
          <a:stretch>
            <a:fillRect/>
          </a:stretch>
        </p:blipFill>
        <p:spPr>
          <a:xfrm>
            <a:off x="358502" y="4515108"/>
            <a:ext cx="2561453" cy="1778349"/>
          </a:xfrm>
          <a:prstGeom prst="rect">
            <a:avLst/>
          </a:prstGeom>
          <a:effectLst>
            <a:softEdge rad="317500"/>
          </a:effectLst>
        </p:spPr>
      </p:pic>
      <p:pic>
        <p:nvPicPr>
          <p:cNvPr id="8" name="Immagine 7"/>
          <p:cNvPicPr>
            <a:picLocks noChangeAspect="1"/>
          </p:cNvPicPr>
          <p:nvPr/>
        </p:nvPicPr>
        <p:blipFill>
          <a:blip r:embed="rId6"/>
          <a:stretch>
            <a:fillRect/>
          </a:stretch>
        </p:blipFill>
        <p:spPr>
          <a:xfrm>
            <a:off x="6347412" y="4530971"/>
            <a:ext cx="2520140" cy="1778349"/>
          </a:xfrm>
          <a:prstGeom prst="rect">
            <a:avLst/>
          </a:prstGeom>
          <a:effectLst>
            <a:softEdge rad="317500"/>
          </a:effectLst>
        </p:spPr>
      </p:pic>
    </p:spTree>
    <p:extLst>
      <p:ext uri="{BB962C8B-B14F-4D97-AF65-F5344CB8AC3E}">
        <p14:creationId xmlns:p14="http://schemas.microsoft.com/office/powerpoint/2010/main" val="247947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14500" y="3899423"/>
            <a:ext cx="8928992" cy="1200329"/>
          </a:xfrm>
          <a:prstGeom prst="rect">
            <a:avLst/>
          </a:prstGeom>
        </p:spPr>
        <p:txBody>
          <a:bodyPr wrap="square">
            <a:spAutoFit/>
          </a:bodyPr>
          <a:lstStyle/>
          <a:p>
            <a:r>
              <a:rPr lang="en-US" b="1" dirty="0" smtClean="0">
                <a:solidFill>
                  <a:srgbClr val="FF0000"/>
                </a:solidFill>
                <a:latin typeface="Cambria" panose="02040503050406030204" pitchFamily="18" charset="0"/>
              </a:rPr>
              <a:t>Melting of ice sheets and glaciers </a:t>
            </a:r>
            <a:r>
              <a:rPr lang="en-US" dirty="0" smtClean="0">
                <a:latin typeface="Cambria" panose="02040503050406030204" pitchFamily="18" charset="0"/>
              </a:rPr>
              <a:t>in both Polar Regions is </a:t>
            </a:r>
            <a:r>
              <a:rPr lang="en-US" dirty="0" smtClean="0">
                <a:solidFill>
                  <a:srgbClr val="0062AC"/>
                </a:solidFill>
                <a:latin typeface="Cambria" panose="02040503050406030204" pitchFamily="18" charset="0"/>
              </a:rPr>
              <a:t>raising global sea-levels</a:t>
            </a:r>
            <a:r>
              <a:rPr lang="en-US" dirty="0" smtClean="0">
                <a:latin typeface="Cambria" panose="02040503050406030204" pitchFamily="18" charset="0"/>
              </a:rPr>
              <a:t>, with severe consequences for coastal communities, also amplified by subsidence processes. The </a:t>
            </a:r>
            <a:r>
              <a:rPr lang="en-US" dirty="0">
                <a:latin typeface="Cambria" panose="02040503050406030204" pitchFamily="18" charset="0"/>
              </a:rPr>
              <a:t>continental ice of Greenland could be affected and melt rising the sea level of several meters. The climate of the planet would be strongly affected. </a:t>
            </a:r>
          </a:p>
        </p:txBody>
      </p:sp>
      <p:sp>
        <p:nvSpPr>
          <p:cNvPr id="6" name="Rettangolo 5"/>
          <p:cNvSpPr/>
          <p:nvPr/>
        </p:nvSpPr>
        <p:spPr>
          <a:xfrm>
            <a:off x="215008" y="5085184"/>
            <a:ext cx="8928484" cy="1477328"/>
          </a:xfrm>
          <a:prstGeom prst="rect">
            <a:avLst/>
          </a:prstGeom>
        </p:spPr>
        <p:txBody>
          <a:bodyPr wrap="square">
            <a:spAutoFit/>
          </a:bodyPr>
          <a:lstStyle/>
          <a:p>
            <a:r>
              <a:rPr lang="en-US" b="1" dirty="0" smtClean="0">
                <a:solidFill>
                  <a:srgbClr val="FF0000"/>
                </a:solidFill>
                <a:latin typeface="Cambria" panose="02040503050406030204" pitchFamily="18" charset="0"/>
              </a:rPr>
              <a:t>Summer thawing of Arctic permafrost </a:t>
            </a:r>
            <a:r>
              <a:rPr lang="en-US" dirty="0" smtClean="0">
                <a:latin typeface="Cambria" panose="02040503050406030204" pitchFamily="18" charset="0"/>
              </a:rPr>
              <a:t>has seen increasing </a:t>
            </a:r>
            <a:r>
              <a:rPr lang="en-US" dirty="0" smtClean="0">
                <a:solidFill>
                  <a:srgbClr val="0062AC"/>
                </a:solidFill>
                <a:latin typeface="Cambria" panose="02040503050406030204" pitchFamily="18" charset="0"/>
              </a:rPr>
              <a:t>release of the greenhouse gases methane and carbon dioxide from both land and shallow shelf seas</a:t>
            </a:r>
            <a:r>
              <a:rPr lang="en-US" dirty="0" smtClean="0">
                <a:latin typeface="Cambria" panose="02040503050406030204" pitchFamily="18" charset="0"/>
              </a:rPr>
              <a:t>. </a:t>
            </a:r>
            <a:r>
              <a:rPr lang="en-US" dirty="0">
                <a:latin typeface="Cambria" panose="02040503050406030204" pitchFamily="18" charset="0"/>
              </a:rPr>
              <a:t>Thawing permafrost </a:t>
            </a:r>
            <a:r>
              <a:rPr lang="en-US" dirty="0" smtClean="0">
                <a:latin typeface="Cambria" panose="02040503050406030204" pitchFamily="18" charset="0"/>
              </a:rPr>
              <a:t>may </a:t>
            </a:r>
            <a:r>
              <a:rPr lang="en-US" dirty="0" smtClean="0">
                <a:solidFill>
                  <a:srgbClr val="0062AC"/>
                </a:solidFill>
                <a:latin typeface="Cambria" panose="02040503050406030204" pitchFamily="18" charset="0"/>
              </a:rPr>
              <a:t>significantly affect land </a:t>
            </a:r>
            <a:r>
              <a:rPr lang="en-US" dirty="0">
                <a:solidFill>
                  <a:srgbClr val="0062AC"/>
                </a:solidFill>
                <a:latin typeface="Cambria" panose="02040503050406030204" pitchFamily="18" charset="0"/>
              </a:rPr>
              <a:t>based transport and building </a:t>
            </a:r>
            <a:r>
              <a:rPr lang="en-US" dirty="0" smtClean="0">
                <a:solidFill>
                  <a:srgbClr val="0062AC"/>
                </a:solidFill>
                <a:latin typeface="Cambria" panose="02040503050406030204" pitchFamily="18" charset="0"/>
              </a:rPr>
              <a:t>infrastructure</a:t>
            </a:r>
            <a:r>
              <a:rPr lang="en-US" dirty="0" smtClean="0">
                <a:latin typeface="Cambria" panose="02040503050406030204" pitchFamily="18" charset="0"/>
              </a:rPr>
              <a:t>, </a:t>
            </a:r>
            <a:r>
              <a:rPr lang="en-US" dirty="0">
                <a:latin typeface="Cambria" panose="02040503050406030204" pitchFamily="18" charset="0"/>
              </a:rPr>
              <a:t>whilst loss of Arctic marine methane (gas hydrate) from sediments could initiate </a:t>
            </a:r>
            <a:r>
              <a:rPr lang="en-US" dirty="0">
                <a:solidFill>
                  <a:srgbClr val="0062AC"/>
                </a:solidFill>
                <a:latin typeface="Cambria" panose="02040503050406030204" pitchFamily="18" charset="0"/>
              </a:rPr>
              <a:t>underwater landslides </a:t>
            </a:r>
            <a:r>
              <a:rPr lang="en-US" dirty="0">
                <a:latin typeface="Cambria" panose="02040503050406030204" pitchFamily="18" charset="0"/>
              </a:rPr>
              <a:t>generating possible tsunami threats for Europe</a:t>
            </a:r>
            <a:r>
              <a:rPr lang="en-US" dirty="0" smtClean="0">
                <a:latin typeface="Cambria" panose="02040503050406030204" pitchFamily="18" charset="0"/>
              </a:rPr>
              <a:t>.</a:t>
            </a:r>
            <a:endParaRPr lang="en-US" dirty="0">
              <a:latin typeface="Cambria" panose="02040503050406030204" pitchFamily="18" charset="0"/>
            </a:endParaRPr>
          </a:p>
        </p:txBody>
      </p:sp>
      <p:sp>
        <p:nvSpPr>
          <p:cNvPr id="7" name="Rettangolo 6"/>
          <p:cNvSpPr/>
          <p:nvPr/>
        </p:nvSpPr>
        <p:spPr>
          <a:xfrm>
            <a:off x="214500" y="2469940"/>
            <a:ext cx="8938379" cy="1477328"/>
          </a:xfrm>
          <a:prstGeom prst="rect">
            <a:avLst/>
          </a:prstGeom>
        </p:spPr>
        <p:txBody>
          <a:bodyPr wrap="square">
            <a:spAutoFit/>
          </a:bodyPr>
          <a:lstStyle/>
          <a:p>
            <a:r>
              <a:rPr lang="en-US" b="1" dirty="0" smtClean="0">
                <a:solidFill>
                  <a:srgbClr val="FF0000"/>
                </a:solidFill>
                <a:latin typeface="Cambria" panose="02040503050406030204" pitchFamily="18" charset="0"/>
              </a:rPr>
              <a:t>Decreasing summer sea-ice extent </a:t>
            </a:r>
            <a:r>
              <a:rPr lang="en-US" dirty="0" smtClean="0">
                <a:latin typeface="Cambria" panose="02040503050406030204" pitchFamily="18" charset="0"/>
              </a:rPr>
              <a:t>leads to more solar energy being captured by open water in an accelerating feedback process. It also leads </a:t>
            </a:r>
            <a:r>
              <a:rPr lang="en-US" dirty="0" smtClean="0">
                <a:solidFill>
                  <a:srgbClr val="0070C0"/>
                </a:solidFill>
                <a:latin typeface="Cambria" panose="02040503050406030204" pitchFamily="18" charset="0"/>
              </a:rPr>
              <a:t>to less temperature differential </a:t>
            </a:r>
            <a:r>
              <a:rPr lang="en-US" dirty="0" smtClean="0">
                <a:latin typeface="Cambria" panose="02040503050406030204" pitchFamily="18" charset="0"/>
              </a:rPr>
              <a:t>between high and mid latitudes affecting the jet stream and resulting </a:t>
            </a:r>
            <a:r>
              <a:rPr lang="en-US" dirty="0" smtClean="0">
                <a:solidFill>
                  <a:srgbClr val="0062AC"/>
                </a:solidFill>
                <a:latin typeface="Cambria" panose="02040503050406030204" pitchFamily="18" charset="0"/>
              </a:rPr>
              <a:t>in changing weather </a:t>
            </a:r>
            <a:r>
              <a:rPr lang="en-US" dirty="0" smtClean="0">
                <a:latin typeface="Cambria" panose="02040503050406030204" pitchFamily="18" charset="0"/>
              </a:rPr>
              <a:t>patterns that can </a:t>
            </a:r>
            <a:r>
              <a:rPr lang="en-US" dirty="0" smtClean="0">
                <a:solidFill>
                  <a:srgbClr val="0062AC"/>
                </a:solidFill>
                <a:latin typeface="Cambria" panose="02040503050406030204" pitchFamily="18" charset="0"/>
              </a:rPr>
              <a:t>strongly impact lower latitudes </a:t>
            </a:r>
            <a:r>
              <a:rPr lang="en-US" dirty="0" smtClean="0">
                <a:latin typeface="Cambria" panose="02040503050406030204" pitchFamily="18" charset="0"/>
              </a:rPr>
              <a:t>causing damage to property and infrastructures, loss of agricultural production, transport disruption, and health issues.</a:t>
            </a:r>
          </a:p>
        </p:txBody>
      </p:sp>
      <p:pic>
        <p:nvPicPr>
          <p:cNvPr id="8" name="Immagine 7"/>
          <p:cNvPicPr>
            <a:picLocks noChangeAspect="1"/>
          </p:cNvPicPr>
          <p:nvPr/>
        </p:nvPicPr>
        <p:blipFill>
          <a:blip r:embed="rId2"/>
          <a:stretch>
            <a:fillRect/>
          </a:stretch>
        </p:blipFill>
        <p:spPr>
          <a:xfrm>
            <a:off x="324000" y="792000"/>
            <a:ext cx="2237426" cy="1579001"/>
          </a:xfrm>
          <a:prstGeom prst="rect">
            <a:avLst/>
          </a:prstGeom>
        </p:spPr>
      </p:pic>
      <p:sp>
        <p:nvSpPr>
          <p:cNvPr id="9" name="Rettangolo 8"/>
          <p:cNvSpPr/>
          <p:nvPr/>
        </p:nvSpPr>
        <p:spPr>
          <a:xfrm>
            <a:off x="2699792" y="1403484"/>
            <a:ext cx="4764851" cy="369332"/>
          </a:xfrm>
          <a:prstGeom prst="rect">
            <a:avLst/>
          </a:prstGeom>
        </p:spPr>
        <p:txBody>
          <a:bodyPr wrap="square">
            <a:spAutoFit/>
          </a:bodyPr>
          <a:lstStyle/>
          <a:p>
            <a:r>
              <a:rPr lang="it-IT" dirty="0">
                <a:solidFill>
                  <a:srgbClr val="FF0000"/>
                </a:solidFill>
                <a:latin typeface="Cambria" panose="02040503050406030204" pitchFamily="18" charset="0"/>
              </a:rPr>
              <a:t>POLAR CHANGES, GLOBAL CONSEQUENCES</a:t>
            </a:r>
          </a:p>
        </p:txBody>
      </p:sp>
    </p:spTree>
    <p:extLst>
      <p:ext uri="{BB962C8B-B14F-4D97-AF65-F5344CB8AC3E}">
        <p14:creationId xmlns:p14="http://schemas.microsoft.com/office/powerpoint/2010/main" val="22243477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20241" y="2383720"/>
            <a:ext cx="8888263" cy="1477328"/>
          </a:xfrm>
          <a:prstGeom prst="rect">
            <a:avLst/>
          </a:prstGeom>
        </p:spPr>
        <p:txBody>
          <a:bodyPr wrap="square">
            <a:spAutoFit/>
          </a:bodyPr>
          <a:lstStyle/>
          <a:p>
            <a:r>
              <a:rPr lang="en-US" b="1" dirty="0" smtClean="0">
                <a:solidFill>
                  <a:srgbClr val="FF0000"/>
                </a:solidFill>
                <a:latin typeface="Cambria" panose="02040503050406030204" pitchFamily="18" charset="0"/>
              </a:rPr>
              <a:t>The Southern and Arctic Oceans are warming and becoming more acidified</a:t>
            </a:r>
            <a:r>
              <a:rPr lang="en-US" dirty="0" smtClean="0">
                <a:latin typeface="Cambria" panose="02040503050406030204" pitchFamily="18" charset="0"/>
              </a:rPr>
              <a:t>. Such changes could make these oceans sources of, rather than sinks for, greenhouse gases, </a:t>
            </a:r>
            <a:r>
              <a:rPr lang="en-US" dirty="0" smtClean="0">
                <a:solidFill>
                  <a:srgbClr val="0062AC"/>
                </a:solidFill>
                <a:latin typeface="Cambria" panose="02040503050406030204" pitchFamily="18" charset="0"/>
              </a:rPr>
              <a:t>significantly impacting the global carbon cycle</a:t>
            </a:r>
            <a:r>
              <a:rPr lang="en-US" dirty="0" smtClean="0">
                <a:latin typeface="Cambria" panose="02040503050406030204" pitchFamily="18" charset="0"/>
              </a:rPr>
              <a:t>. Acidification will </a:t>
            </a:r>
            <a:r>
              <a:rPr lang="en-US" dirty="0" smtClean="0">
                <a:solidFill>
                  <a:srgbClr val="0062AC"/>
                </a:solidFill>
                <a:latin typeface="Cambria" panose="02040503050406030204" pitchFamily="18" charset="0"/>
              </a:rPr>
              <a:t>affect marine food chains</a:t>
            </a:r>
            <a:r>
              <a:rPr lang="en-US" dirty="0" smtClean="0">
                <a:latin typeface="Cambria" panose="02040503050406030204" pitchFamily="18" charset="0"/>
              </a:rPr>
              <a:t> and ecosystems with important consequences for polar biodiversity, commercial fisheries and indigenous societies.</a:t>
            </a:r>
            <a:endParaRPr lang="en-US" dirty="0">
              <a:latin typeface="Cambria" panose="02040503050406030204" pitchFamily="18" charset="0"/>
            </a:endParaRPr>
          </a:p>
        </p:txBody>
      </p:sp>
      <p:sp>
        <p:nvSpPr>
          <p:cNvPr id="7" name="Rettangolo 6"/>
          <p:cNvSpPr/>
          <p:nvPr/>
        </p:nvSpPr>
        <p:spPr>
          <a:xfrm>
            <a:off x="252028" y="5674022"/>
            <a:ext cx="8856476" cy="923330"/>
          </a:xfrm>
          <a:prstGeom prst="rect">
            <a:avLst/>
          </a:prstGeom>
        </p:spPr>
        <p:txBody>
          <a:bodyPr wrap="square">
            <a:spAutoFit/>
          </a:bodyPr>
          <a:lstStyle/>
          <a:p>
            <a:r>
              <a:rPr lang="en-US" b="1" dirty="0" smtClean="0">
                <a:solidFill>
                  <a:srgbClr val="FF0000"/>
                </a:solidFill>
                <a:latin typeface="Cambria" panose="02040503050406030204" pitchFamily="18" charset="0"/>
              </a:rPr>
              <a:t>Black carbon </a:t>
            </a:r>
            <a:r>
              <a:rPr lang="en-US" dirty="0" smtClean="0">
                <a:latin typeface="Cambria" panose="02040503050406030204" pitchFamily="18" charset="0"/>
              </a:rPr>
              <a:t>is a short-life anthropogenic climate forcer (SLCF) contributing to Arctic atmospheric haze and a significant Arctic pollution and health issue. It also decreases the albedo of snow and ice, and so accelerates melt. </a:t>
            </a:r>
          </a:p>
        </p:txBody>
      </p:sp>
      <p:sp>
        <p:nvSpPr>
          <p:cNvPr id="9" name="Rettangolo 8"/>
          <p:cNvSpPr/>
          <p:nvPr/>
        </p:nvSpPr>
        <p:spPr>
          <a:xfrm>
            <a:off x="2700000" y="1403484"/>
            <a:ext cx="4620835" cy="369332"/>
          </a:xfrm>
          <a:prstGeom prst="rect">
            <a:avLst/>
          </a:prstGeom>
        </p:spPr>
        <p:txBody>
          <a:bodyPr wrap="square">
            <a:spAutoFit/>
          </a:bodyPr>
          <a:lstStyle/>
          <a:p>
            <a:r>
              <a:rPr lang="it-IT" dirty="0">
                <a:solidFill>
                  <a:srgbClr val="FF0000"/>
                </a:solidFill>
                <a:latin typeface="Cambria" panose="02040503050406030204" pitchFamily="18" charset="0"/>
              </a:rPr>
              <a:t>POLAR CHANGES, GLOBAL CONSEQUENCES</a:t>
            </a:r>
          </a:p>
        </p:txBody>
      </p:sp>
      <p:pic>
        <p:nvPicPr>
          <p:cNvPr id="10" name="Immagine 9"/>
          <p:cNvPicPr>
            <a:picLocks noChangeAspect="1"/>
          </p:cNvPicPr>
          <p:nvPr/>
        </p:nvPicPr>
        <p:blipFill>
          <a:blip r:embed="rId2"/>
          <a:stretch>
            <a:fillRect/>
          </a:stretch>
        </p:blipFill>
        <p:spPr>
          <a:xfrm>
            <a:off x="324000" y="792000"/>
            <a:ext cx="2231329" cy="1572904"/>
          </a:xfrm>
          <a:prstGeom prst="rect">
            <a:avLst/>
          </a:prstGeom>
        </p:spPr>
      </p:pic>
      <p:sp>
        <p:nvSpPr>
          <p:cNvPr id="11" name="Rettangolo 10"/>
          <p:cNvSpPr/>
          <p:nvPr/>
        </p:nvSpPr>
        <p:spPr>
          <a:xfrm>
            <a:off x="220241" y="4005064"/>
            <a:ext cx="8744247" cy="1477328"/>
          </a:xfrm>
          <a:prstGeom prst="rect">
            <a:avLst/>
          </a:prstGeom>
        </p:spPr>
        <p:txBody>
          <a:bodyPr wrap="square">
            <a:spAutoFit/>
          </a:bodyPr>
          <a:lstStyle/>
          <a:p>
            <a:r>
              <a:rPr lang="en-US" b="1" dirty="0" smtClean="0">
                <a:solidFill>
                  <a:srgbClr val="FF0000"/>
                </a:solidFill>
                <a:latin typeface="Cambria" panose="02040503050406030204" pitchFamily="18" charset="0"/>
              </a:rPr>
              <a:t>Ecological processes </a:t>
            </a:r>
            <a:r>
              <a:rPr lang="en-US" dirty="0" smtClean="0">
                <a:latin typeface="Cambria" panose="02040503050406030204" pitchFamily="18" charset="0"/>
              </a:rPr>
              <a:t>will be affected by Climate variability in a multitude of ways. New polar marine species will colonize polar ecosystems at a faster rate than in other regions of the globe. Changing dynamics of polar marine ecosystems may have </a:t>
            </a:r>
            <a:r>
              <a:rPr lang="en-US" dirty="0" smtClean="0">
                <a:solidFill>
                  <a:srgbClr val="0062AC"/>
                </a:solidFill>
                <a:latin typeface="Cambria" panose="02040503050406030204" pitchFamily="18" charset="0"/>
              </a:rPr>
              <a:t>substantial implications for fishery and for critical food web components</a:t>
            </a:r>
            <a:r>
              <a:rPr lang="en-US" dirty="0" smtClean="0">
                <a:latin typeface="Cambria" panose="02040503050406030204" pitchFamily="18" charset="0"/>
              </a:rPr>
              <a:t> such as krill and other polar species included polar bear.</a:t>
            </a:r>
            <a:endParaRPr lang="en-US" dirty="0">
              <a:latin typeface="Cambria" panose="02040503050406030204" pitchFamily="18" charset="0"/>
            </a:endParaRPr>
          </a:p>
        </p:txBody>
      </p:sp>
    </p:spTree>
    <p:extLst>
      <p:ext uri="{BB962C8B-B14F-4D97-AF65-F5344CB8AC3E}">
        <p14:creationId xmlns:p14="http://schemas.microsoft.com/office/powerpoint/2010/main" val="39186961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9" descr="polarbearloo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13" y="1906959"/>
            <a:ext cx="2230634" cy="301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395536" y="836712"/>
            <a:ext cx="8307467" cy="84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2400" b="1" dirty="0" smtClean="0">
                <a:solidFill>
                  <a:schemeClr val="bg2">
                    <a:lumMod val="25000"/>
                  </a:schemeClr>
                </a:solidFill>
                <a:latin typeface="Cambria" panose="02040503050406030204" pitchFamily="18" charset="0"/>
                <a:ea typeface="SimSun" panose="02010600030101010101" pitchFamily="2" charset="-122"/>
              </a:rPr>
              <a:t>The current question is no longer “if” but “when” and how intensively these events will </a:t>
            </a:r>
            <a:r>
              <a:rPr lang="en-US" altLang="en-US" sz="2400" b="1" dirty="0">
                <a:solidFill>
                  <a:schemeClr val="bg2">
                    <a:lumMod val="25000"/>
                  </a:schemeClr>
                </a:solidFill>
                <a:latin typeface="Cambria" panose="02040503050406030204" pitchFamily="18" charset="0"/>
                <a:ea typeface="SimSun" panose="02010600030101010101" pitchFamily="2" charset="-122"/>
              </a:rPr>
              <a:t>occur? </a:t>
            </a:r>
            <a:endParaRPr lang="it-IT" altLang="en-US" sz="2400" b="1" dirty="0">
              <a:solidFill>
                <a:schemeClr val="bg2">
                  <a:lumMod val="25000"/>
                </a:schemeClr>
              </a:solidFill>
              <a:latin typeface="Cambria" panose="02040503050406030204" pitchFamily="18" charset="0"/>
              <a:ea typeface="SimSun" panose="02010600030101010101" pitchFamily="2" charset="-122"/>
            </a:endParaRPr>
          </a:p>
        </p:txBody>
      </p:sp>
      <p:sp>
        <p:nvSpPr>
          <p:cNvPr id="6" name="CasellaDiTesto 5"/>
          <p:cNvSpPr txBox="1"/>
          <p:nvPr/>
        </p:nvSpPr>
        <p:spPr>
          <a:xfrm>
            <a:off x="2512363" y="1934830"/>
            <a:ext cx="6380117" cy="2862322"/>
          </a:xfrm>
          <a:prstGeom prst="rect">
            <a:avLst/>
          </a:prstGeom>
          <a:noFill/>
        </p:spPr>
        <p:txBody>
          <a:bodyPr wrap="square" rtlCol="0">
            <a:spAutoFit/>
          </a:bodyPr>
          <a:lstStyle/>
          <a:p>
            <a:pPr>
              <a:spcBef>
                <a:spcPct val="0"/>
              </a:spcBef>
            </a:pPr>
            <a:r>
              <a:rPr lang="en-US" altLang="en-US" sz="2000" dirty="0" smtClean="0">
                <a:solidFill>
                  <a:schemeClr val="bg2">
                    <a:lumMod val="25000"/>
                  </a:schemeClr>
                </a:solidFill>
                <a:latin typeface="Cambria" panose="02040503050406030204" pitchFamily="18" charset="0"/>
                <a:ea typeface="SimSun" panose="02010600030101010101" pitchFamily="2" charset="-122"/>
              </a:rPr>
              <a:t>Monitoring and understanding Polar oceans</a:t>
            </a:r>
            <a:r>
              <a:rPr lang="en-US" altLang="en-US" sz="2000" dirty="0">
                <a:solidFill>
                  <a:schemeClr val="bg2">
                    <a:lumMod val="25000"/>
                  </a:schemeClr>
                </a:solidFill>
                <a:latin typeface="Cambria" panose="02040503050406030204" pitchFamily="18" charset="0"/>
                <a:ea typeface="SimSun" panose="02010600030101010101" pitchFamily="2" charset="-122"/>
              </a:rPr>
              <a:t>, ice caps and </a:t>
            </a:r>
            <a:r>
              <a:rPr lang="en-US" altLang="en-US" sz="2000" dirty="0" smtClean="0">
                <a:solidFill>
                  <a:schemeClr val="bg2">
                    <a:lumMod val="25000"/>
                  </a:schemeClr>
                </a:solidFill>
                <a:latin typeface="Cambria" panose="02040503050406030204" pitchFamily="18" charset="0"/>
                <a:ea typeface="SimSun" panose="02010600030101010101" pitchFamily="2" charset="-122"/>
              </a:rPr>
              <a:t>Polar environment </a:t>
            </a:r>
            <a:r>
              <a:rPr lang="en-US" altLang="en-US" sz="2000" dirty="0">
                <a:solidFill>
                  <a:schemeClr val="bg2">
                    <a:lumMod val="25000"/>
                  </a:schemeClr>
                </a:solidFill>
                <a:latin typeface="Cambria" panose="02040503050406030204" pitchFamily="18" charset="0"/>
                <a:ea typeface="SimSun" panose="02010600030101010101" pitchFamily="2" charset="-122"/>
              </a:rPr>
              <a:t>may </a:t>
            </a:r>
            <a:r>
              <a:rPr lang="en-US" altLang="en-US" sz="2000" dirty="0" smtClean="0">
                <a:solidFill>
                  <a:schemeClr val="bg2">
                    <a:lumMod val="25000"/>
                  </a:schemeClr>
                </a:solidFill>
                <a:latin typeface="Cambria" panose="02040503050406030204" pitchFamily="18" charset="0"/>
                <a:ea typeface="SimSun" panose="02010600030101010101" pitchFamily="2" charset="-122"/>
              </a:rPr>
              <a:t>provide answers on the </a:t>
            </a:r>
            <a:r>
              <a:rPr lang="en-US" altLang="en-US" sz="2000" dirty="0">
                <a:solidFill>
                  <a:schemeClr val="bg2">
                    <a:lumMod val="25000"/>
                  </a:schemeClr>
                </a:solidFill>
                <a:latin typeface="Cambria" panose="02040503050406030204" pitchFamily="18" charset="0"/>
                <a:ea typeface="SimSun" panose="02010600030101010101" pitchFamily="2" charset="-122"/>
              </a:rPr>
              <a:t>future of our planet</a:t>
            </a:r>
            <a:r>
              <a:rPr lang="en-US" altLang="en-US" sz="2000" dirty="0" smtClean="0">
                <a:solidFill>
                  <a:schemeClr val="bg2">
                    <a:lumMod val="25000"/>
                  </a:schemeClr>
                </a:solidFill>
                <a:latin typeface="Cambria" panose="02040503050406030204" pitchFamily="18" charset="0"/>
                <a:ea typeface="SimSun" panose="02010600030101010101" pitchFamily="2" charset="-122"/>
              </a:rPr>
              <a:t>.</a:t>
            </a:r>
          </a:p>
          <a:p>
            <a:pPr>
              <a:spcBef>
                <a:spcPct val="0"/>
              </a:spcBef>
            </a:pPr>
            <a:endParaRPr lang="en-US" altLang="en-US" sz="2000" dirty="0" smtClean="0">
              <a:solidFill>
                <a:schemeClr val="bg2">
                  <a:lumMod val="25000"/>
                </a:schemeClr>
              </a:solidFill>
              <a:latin typeface="Cambria" panose="02040503050406030204" pitchFamily="18" charset="0"/>
              <a:ea typeface="SimSun" panose="02010600030101010101" pitchFamily="2" charset="-122"/>
            </a:endParaRPr>
          </a:p>
          <a:p>
            <a:pPr>
              <a:spcBef>
                <a:spcPct val="0"/>
              </a:spcBef>
            </a:pPr>
            <a:r>
              <a:rPr lang="en-US" altLang="en-US" sz="2000" dirty="0" smtClean="0">
                <a:solidFill>
                  <a:schemeClr val="bg2">
                    <a:lumMod val="25000"/>
                  </a:schemeClr>
                </a:solidFill>
                <a:latin typeface="Cambria" panose="02040503050406030204" pitchFamily="18" charset="0"/>
                <a:ea typeface="SimSun" panose="02010600030101010101" pitchFamily="2" charset="-122"/>
              </a:rPr>
              <a:t>They help us:</a:t>
            </a:r>
          </a:p>
          <a:p>
            <a:pPr>
              <a:spcBef>
                <a:spcPct val="0"/>
              </a:spcBef>
            </a:pPr>
            <a:endParaRPr lang="en-US" altLang="en-US" sz="2000" dirty="0">
              <a:solidFill>
                <a:schemeClr val="bg2">
                  <a:lumMod val="25000"/>
                </a:schemeClr>
              </a:solidFill>
              <a:latin typeface="Cambria" panose="02040503050406030204" pitchFamily="18" charset="0"/>
              <a:ea typeface="SimSun" panose="02010600030101010101" pitchFamily="2" charset="-122"/>
            </a:endParaRPr>
          </a:p>
          <a:p>
            <a:pPr marL="342900" indent="-342900">
              <a:spcBef>
                <a:spcPct val="0"/>
              </a:spcBef>
              <a:buFont typeface="Cambria" panose="02040503050406030204" pitchFamily="18" charset="0"/>
              <a:buChar char="−"/>
            </a:pPr>
            <a:r>
              <a:rPr lang="en-US" altLang="en-US" sz="2000" dirty="0" smtClean="0">
                <a:solidFill>
                  <a:schemeClr val="bg2">
                    <a:lumMod val="25000"/>
                  </a:schemeClr>
                </a:solidFill>
                <a:latin typeface="Cambria" panose="02040503050406030204" pitchFamily="18" charset="0"/>
                <a:ea typeface="SimSun" panose="02010600030101010101" pitchFamily="2" charset="-122"/>
              </a:rPr>
              <a:t>Disclose the past changes</a:t>
            </a:r>
          </a:p>
          <a:p>
            <a:pPr marL="342900" indent="-342900">
              <a:spcBef>
                <a:spcPct val="0"/>
              </a:spcBef>
              <a:buFont typeface="Cambria" panose="02040503050406030204" pitchFamily="18" charset="0"/>
              <a:buChar char="−"/>
            </a:pPr>
            <a:r>
              <a:rPr lang="en-US" altLang="en-US" sz="2000" dirty="0" smtClean="0">
                <a:solidFill>
                  <a:schemeClr val="bg2">
                    <a:lumMod val="25000"/>
                  </a:schemeClr>
                </a:solidFill>
                <a:latin typeface="Cambria" panose="02040503050406030204" pitchFamily="18" charset="0"/>
                <a:ea typeface="SimSun" panose="02010600030101010101" pitchFamily="2" charset="-122"/>
              </a:rPr>
              <a:t>Monitor the current changes</a:t>
            </a:r>
          </a:p>
          <a:p>
            <a:pPr marL="342900" indent="-342900">
              <a:spcBef>
                <a:spcPct val="0"/>
              </a:spcBef>
              <a:buFont typeface="Cambria" panose="02040503050406030204" pitchFamily="18" charset="0"/>
              <a:buChar char="−"/>
            </a:pPr>
            <a:r>
              <a:rPr lang="en-US" altLang="en-US" sz="2000" dirty="0" smtClean="0">
                <a:solidFill>
                  <a:schemeClr val="bg2">
                    <a:lumMod val="25000"/>
                  </a:schemeClr>
                </a:solidFill>
                <a:latin typeface="Cambria" panose="02040503050406030204" pitchFamily="18" charset="0"/>
                <a:ea typeface="SimSun" panose="02010600030101010101" pitchFamily="2" charset="-122"/>
              </a:rPr>
              <a:t>Predict future scenarios</a:t>
            </a:r>
            <a:endParaRPr lang="it-IT" altLang="en-US" sz="2000" dirty="0">
              <a:solidFill>
                <a:schemeClr val="bg2">
                  <a:lumMod val="25000"/>
                </a:schemeClr>
              </a:solidFill>
              <a:latin typeface="Cambria" panose="02040503050406030204" pitchFamily="18" charset="0"/>
              <a:ea typeface="SimSun" panose="02010600030101010101" pitchFamily="2" charset="-122"/>
            </a:endParaRPr>
          </a:p>
        </p:txBody>
      </p:sp>
      <p:pic>
        <p:nvPicPr>
          <p:cNvPr id="3" name="Immagine 2"/>
          <p:cNvPicPr>
            <a:picLocks noChangeAspect="1"/>
          </p:cNvPicPr>
          <p:nvPr/>
        </p:nvPicPr>
        <p:blipFill>
          <a:blip r:embed="rId3"/>
          <a:stretch>
            <a:fillRect/>
          </a:stretch>
        </p:blipFill>
        <p:spPr>
          <a:xfrm>
            <a:off x="251521" y="5059524"/>
            <a:ext cx="2956816" cy="1798476"/>
          </a:xfrm>
          <a:prstGeom prst="rect">
            <a:avLst/>
          </a:prstGeom>
        </p:spPr>
      </p:pic>
      <p:pic>
        <p:nvPicPr>
          <p:cNvPr id="5" name="Immagine 4"/>
          <p:cNvPicPr>
            <a:picLocks noChangeAspect="1"/>
          </p:cNvPicPr>
          <p:nvPr/>
        </p:nvPicPr>
        <p:blipFill>
          <a:blip r:embed="rId4"/>
          <a:stretch>
            <a:fillRect/>
          </a:stretch>
        </p:blipFill>
        <p:spPr>
          <a:xfrm>
            <a:off x="3208337" y="5059524"/>
            <a:ext cx="2950720" cy="1798476"/>
          </a:xfrm>
          <a:prstGeom prst="rect">
            <a:avLst/>
          </a:prstGeom>
        </p:spPr>
      </p:pic>
      <p:pic>
        <p:nvPicPr>
          <p:cNvPr id="7" name="Immagine 6"/>
          <p:cNvPicPr>
            <a:picLocks noChangeAspect="1"/>
          </p:cNvPicPr>
          <p:nvPr/>
        </p:nvPicPr>
        <p:blipFill>
          <a:blip r:embed="rId5"/>
          <a:stretch>
            <a:fillRect/>
          </a:stretch>
        </p:blipFill>
        <p:spPr>
          <a:xfrm>
            <a:off x="6142133" y="5053428"/>
            <a:ext cx="2950720" cy="1804572"/>
          </a:xfrm>
          <a:prstGeom prst="rect">
            <a:avLst/>
          </a:prstGeom>
        </p:spPr>
      </p:pic>
    </p:spTree>
    <p:extLst>
      <p:ext uri="{BB962C8B-B14F-4D97-AF65-F5344CB8AC3E}">
        <p14:creationId xmlns:p14="http://schemas.microsoft.com/office/powerpoint/2010/main" val="219072408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p:cNvSpPr txBox="1">
            <a:spLocks/>
          </p:cNvSpPr>
          <p:nvPr/>
        </p:nvSpPr>
        <p:spPr>
          <a:xfrm>
            <a:off x="0" y="0"/>
            <a:ext cx="6221952" cy="1224136"/>
          </a:xfrm>
          <a:prstGeom prst="rect">
            <a:avLst/>
          </a:prstGeom>
          <a:effectLst>
            <a:glow>
              <a:schemeClr val="accent1"/>
            </a:glow>
          </a:effectLst>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it-IT" sz="3200" dirty="0" smtClean="0">
                <a:solidFill>
                  <a:schemeClr val="bg1"/>
                </a:solidFill>
                <a:effectLst/>
                <a:latin typeface="Cambria" panose="02040503050406030204" pitchFamily="18" charset="0"/>
              </a:rPr>
              <a:t>POLICY AND  COOPERATION IN POLAR REGIONS</a:t>
            </a:r>
            <a:endParaRPr lang="it-IT" sz="3200" dirty="0">
              <a:solidFill>
                <a:schemeClr val="bg1"/>
              </a:solidFill>
              <a:effectLst/>
            </a:endParaRPr>
          </a:p>
        </p:txBody>
      </p:sp>
    </p:spTree>
    <p:extLst>
      <p:ext uri="{BB962C8B-B14F-4D97-AF65-F5344CB8AC3E}">
        <p14:creationId xmlns:p14="http://schemas.microsoft.com/office/powerpoint/2010/main" val="349219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539552" y="637317"/>
            <a:ext cx="2939380"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Palatino Linotype" pitchFamily="18" charset="0"/>
              </a:defRPr>
            </a:lvl1pPr>
            <a:lvl2pPr marL="742950" indent="-285750" eaLnBrk="0" hangingPunct="0">
              <a:defRPr>
                <a:solidFill>
                  <a:schemeClr val="tx1"/>
                </a:solidFill>
                <a:latin typeface="Palatino Linotype" pitchFamily="18" charset="0"/>
              </a:defRPr>
            </a:lvl2pPr>
            <a:lvl3pPr marL="1143000" indent="-228600" eaLnBrk="0" hangingPunct="0">
              <a:defRPr>
                <a:solidFill>
                  <a:schemeClr val="tx1"/>
                </a:solidFill>
                <a:latin typeface="Palatino Linotype" pitchFamily="18" charset="0"/>
              </a:defRPr>
            </a:lvl3pPr>
            <a:lvl4pPr marL="1600200" indent="-228600" eaLnBrk="0" hangingPunct="0">
              <a:defRPr>
                <a:solidFill>
                  <a:schemeClr val="tx1"/>
                </a:solidFill>
                <a:latin typeface="Palatino Linotype" pitchFamily="18" charset="0"/>
              </a:defRPr>
            </a:lvl4pPr>
            <a:lvl5pPr marL="2057400" indent="-228600" eaLnBrk="0" hangingPunct="0">
              <a:defRPr>
                <a:solidFill>
                  <a:schemeClr val="tx1"/>
                </a:solidFill>
                <a:latin typeface="Palatino Linotype" pitchFamily="18" charset="0"/>
              </a:defRPr>
            </a:lvl5pPr>
            <a:lvl6pPr marL="2514600" indent="-228600" eaLnBrk="0" fontAlgn="base" hangingPunct="0">
              <a:spcBef>
                <a:spcPct val="0"/>
              </a:spcBef>
              <a:spcAft>
                <a:spcPct val="0"/>
              </a:spcAft>
              <a:defRPr>
                <a:solidFill>
                  <a:schemeClr val="tx1"/>
                </a:solidFill>
                <a:latin typeface="Palatino Linotype" pitchFamily="18" charset="0"/>
              </a:defRPr>
            </a:lvl6pPr>
            <a:lvl7pPr marL="2971800" indent="-228600" eaLnBrk="0" fontAlgn="base" hangingPunct="0">
              <a:spcBef>
                <a:spcPct val="0"/>
              </a:spcBef>
              <a:spcAft>
                <a:spcPct val="0"/>
              </a:spcAft>
              <a:defRPr>
                <a:solidFill>
                  <a:schemeClr val="tx1"/>
                </a:solidFill>
                <a:latin typeface="Palatino Linotype" pitchFamily="18" charset="0"/>
              </a:defRPr>
            </a:lvl7pPr>
            <a:lvl8pPr marL="3429000" indent="-228600" eaLnBrk="0" fontAlgn="base" hangingPunct="0">
              <a:spcBef>
                <a:spcPct val="0"/>
              </a:spcBef>
              <a:spcAft>
                <a:spcPct val="0"/>
              </a:spcAft>
              <a:defRPr>
                <a:solidFill>
                  <a:schemeClr val="tx1"/>
                </a:solidFill>
                <a:latin typeface="Palatino Linotype" pitchFamily="18" charset="0"/>
              </a:defRPr>
            </a:lvl8pPr>
            <a:lvl9pPr marL="3886200" indent="-228600" eaLnBrk="0" fontAlgn="base" hangingPunct="0">
              <a:spcBef>
                <a:spcPct val="0"/>
              </a:spcBef>
              <a:spcAft>
                <a:spcPct val="0"/>
              </a:spcAft>
              <a:defRPr>
                <a:solidFill>
                  <a:schemeClr val="tx1"/>
                </a:solidFill>
                <a:latin typeface="Palatino Linotype" pitchFamily="18" charset="0"/>
              </a:defRPr>
            </a:lvl9pPr>
          </a:lstStyle>
          <a:p>
            <a:pPr eaLnBrk="1" hangingPunct="1">
              <a:spcBef>
                <a:spcPct val="50000"/>
              </a:spcBef>
              <a:defRPr/>
            </a:pPr>
            <a:r>
              <a:rPr lang="en-US" altLang="en-US" sz="2400" dirty="0" smtClean="0">
                <a:solidFill>
                  <a:srgbClr val="FF0000"/>
                </a:solidFill>
                <a:latin typeface="Cambria" panose="02040503050406030204" pitchFamily="18" charset="0"/>
                <a:cs typeface="Times New Roman" pitchFamily="18" charset="0"/>
              </a:rPr>
              <a:t>ARCTIC COUNCIL</a:t>
            </a:r>
            <a:endParaRPr lang="it-IT" altLang="en-US" sz="2400" dirty="0" smtClean="0">
              <a:solidFill>
                <a:srgbClr val="FF0000"/>
              </a:solidFill>
              <a:latin typeface="Cambria" panose="02040503050406030204" pitchFamily="18" charset="0"/>
              <a:cs typeface="Times New Roman" pitchFamily="18" charset="0"/>
            </a:endParaRPr>
          </a:p>
        </p:txBody>
      </p:sp>
      <p:pic>
        <p:nvPicPr>
          <p:cNvPr id="6" name="Immagine 5"/>
          <p:cNvPicPr>
            <a:picLocks noChangeAspect="1"/>
          </p:cNvPicPr>
          <p:nvPr/>
        </p:nvPicPr>
        <p:blipFill>
          <a:blip r:embed="rId3"/>
          <a:stretch>
            <a:fillRect/>
          </a:stretch>
        </p:blipFill>
        <p:spPr>
          <a:xfrm>
            <a:off x="539552" y="1261041"/>
            <a:ext cx="3374409" cy="990498"/>
          </a:xfrm>
          <a:prstGeom prst="rect">
            <a:avLst/>
          </a:prstGeom>
        </p:spPr>
      </p:pic>
      <p:pic>
        <p:nvPicPr>
          <p:cNvPr id="7" name="Immagine 6"/>
          <p:cNvPicPr>
            <a:picLocks noChangeAspect="1"/>
          </p:cNvPicPr>
          <p:nvPr/>
        </p:nvPicPr>
        <p:blipFill>
          <a:blip r:embed="rId4"/>
          <a:stretch>
            <a:fillRect/>
          </a:stretch>
        </p:blipFill>
        <p:spPr>
          <a:xfrm>
            <a:off x="539552" y="2413598"/>
            <a:ext cx="1206123" cy="1643344"/>
          </a:xfrm>
          <a:prstGeom prst="rect">
            <a:avLst/>
          </a:prstGeom>
        </p:spPr>
      </p:pic>
      <p:sp>
        <p:nvSpPr>
          <p:cNvPr id="10" name="Rettangolo 9"/>
          <p:cNvSpPr/>
          <p:nvPr/>
        </p:nvSpPr>
        <p:spPr>
          <a:xfrm>
            <a:off x="1763688" y="2413598"/>
            <a:ext cx="7200800" cy="3416320"/>
          </a:xfrm>
          <a:prstGeom prst="rect">
            <a:avLst/>
          </a:prstGeom>
        </p:spPr>
        <p:txBody>
          <a:bodyPr wrap="square">
            <a:spAutoFit/>
          </a:bodyPr>
          <a:lstStyle/>
          <a:p>
            <a:pPr marL="342900" indent="-342900">
              <a:buFont typeface="Cambria" panose="02040503050406030204" pitchFamily="18" charset="0"/>
              <a:buChar char="−"/>
            </a:pPr>
            <a:r>
              <a:rPr lang="en-US" dirty="0" smtClean="0">
                <a:latin typeface="Cambria" panose="02040503050406030204" pitchFamily="18" charset="0"/>
              </a:rPr>
              <a:t>Established in </a:t>
            </a:r>
            <a:r>
              <a:rPr lang="en-US" dirty="0">
                <a:latin typeface="Cambria" panose="02040503050406030204" pitchFamily="18" charset="0"/>
              </a:rPr>
              <a:t>1996 </a:t>
            </a:r>
            <a:r>
              <a:rPr lang="en-US" dirty="0" smtClean="0">
                <a:latin typeface="Cambria" panose="02040503050406030204" pitchFamily="18" charset="0"/>
              </a:rPr>
              <a:t>(after AEPS, 1991)</a:t>
            </a:r>
          </a:p>
          <a:p>
            <a:pPr marL="342900" indent="-342900">
              <a:buFont typeface="Cambria" panose="02040503050406030204" pitchFamily="18" charset="0"/>
              <a:buChar char="−"/>
            </a:pPr>
            <a:r>
              <a:rPr lang="en-US" dirty="0">
                <a:latin typeface="Cambria" panose="02040503050406030204" pitchFamily="18" charset="0"/>
              </a:rPr>
              <a:t>promoting cooperation, coordination, and interaction among the Arctic States, with the involvement of the Arctic Indigenous communities and other Arctic inhabitants on sustainable development and environmental </a:t>
            </a:r>
            <a:r>
              <a:rPr lang="en-US" dirty="0" smtClean="0">
                <a:latin typeface="Cambria" panose="02040503050406030204" pitchFamily="18" charset="0"/>
              </a:rPr>
              <a:t>protection</a:t>
            </a:r>
          </a:p>
          <a:p>
            <a:pPr marL="342900" indent="-342900">
              <a:buFont typeface="Cambria" panose="02040503050406030204" pitchFamily="18" charset="0"/>
              <a:buChar char="−"/>
            </a:pPr>
            <a:r>
              <a:rPr lang="en-US" dirty="0" smtClean="0">
                <a:latin typeface="Cambria" panose="02040503050406030204" pitchFamily="18" charset="0"/>
              </a:rPr>
              <a:t>8 Arctic Countries </a:t>
            </a:r>
            <a:r>
              <a:rPr lang="en-US" dirty="0">
                <a:latin typeface="Cambria" panose="02040503050406030204" pitchFamily="18" charset="0"/>
              </a:rPr>
              <a:t>+ </a:t>
            </a:r>
            <a:r>
              <a:rPr lang="en-US" dirty="0" smtClean="0">
                <a:latin typeface="Cambria" panose="02040503050406030204" pitchFamily="18" charset="0"/>
              </a:rPr>
              <a:t>12 Permanent Observers Countries </a:t>
            </a:r>
            <a:r>
              <a:rPr lang="en-US" dirty="0">
                <a:latin typeface="Cambria" panose="02040503050406030204" pitchFamily="18" charset="0"/>
              </a:rPr>
              <a:t>+ </a:t>
            </a:r>
            <a:r>
              <a:rPr lang="en-US" dirty="0" smtClean="0">
                <a:latin typeface="Cambria" panose="02040503050406030204" pitchFamily="18" charset="0"/>
              </a:rPr>
              <a:t>6 </a:t>
            </a:r>
            <a:r>
              <a:rPr lang="en-US" dirty="0">
                <a:latin typeface="Cambria" panose="02040503050406030204" pitchFamily="18" charset="0"/>
              </a:rPr>
              <a:t>Arctic indigenous communities </a:t>
            </a:r>
            <a:r>
              <a:rPr lang="en-US" dirty="0" smtClean="0">
                <a:latin typeface="Cambria" panose="02040503050406030204" pitchFamily="18" charset="0"/>
              </a:rPr>
              <a:t>+ non-governmental observers</a:t>
            </a:r>
            <a:endParaRPr lang="it-IT" dirty="0">
              <a:latin typeface="Cambria" panose="02040503050406030204" pitchFamily="18" charset="0"/>
            </a:endParaRPr>
          </a:p>
          <a:p>
            <a:pPr marL="342900" indent="-342900">
              <a:buFont typeface="Cambria" panose="02040503050406030204" pitchFamily="18" charset="0"/>
              <a:buChar char="−"/>
            </a:pPr>
            <a:r>
              <a:rPr lang="en-US" dirty="0" smtClean="0">
                <a:latin typeface="Cambria" panose="02040503050406030204" pitchFamily="18" charset="0"/>
              </a:rPr>
              <a:t> 6 Working </a:t>
            </a:r>
            <a:r>
              <a:rPr lang="en-US" dirty="0">
                <a:latin typeface="Cambria" panose="02040503050406030204" pitchFamily="18" charset="0"/>
              </a:rPr>
              <a:t>Groups </a:t>
            </a:r>
            <a:r>
              <a:rPr lang="en-US" dirty="0" smtClean="0">
                <a:latin typeface="Cambria" panose="02040503050406030204" pitchFamily="18" charset="0"/>
              </a:rPr>
              <a:t>on </a:t>
            </a:r>
            <a:r>
              <a:rPr lang="en-US" dirty="0">
                <a:latin typeface="Cambria" panose="02040503050406030204" pitchFamily="18" charset="0"/>
              </a:rPr>
              <a:t>strategic </a:t>
            </a:r>
            <a:r>
              <a:rPr lang="en-US" dirty="0" smtClean="0">
                <a:latin typeface="Cambria" panose="02040503050406030204" pitchFamily="18" charset="0"/>
              </a:rPr>
              <a:t>issues (included AMAP) </a:t>
            </a:r>
          </a:p>
          <a:p>
            <a:pPr marL="342900" indent="-342900">
              <a:buFont typeface="Cambria" panose="02040503050406030204" pitchFamily="18" charset="0"/>
              <a:buChar char="−"/>
            </a:pPr>
            <a:endParaRPr lang="en-US" dirty="0">
              <a:latin typeface="Cambria" panose="02040503050406030204" pitchFamily="18" charset="0"/>
            </a:endParaRPr>
          </a:p>
          <a:p>
            <a:pPr marL="342900" indent="-342900">
              <a:buFont typeface="Cambria" panose="02040503050406030204" pitchFamily="18" charset="0"/>
              <a:buChar char="−"/>
            </a:pPr>
            <a:r>
              <a:rPr lang="en-US" dirty="0">
                <a:latin typeface="Cambria" panose="02040503050406030204" pitchFamily="18" charset="0"/>
              </a:rPr>
              <a:t>Scientific </a:t>
            </a:r>
            <a:r>
              <a:rPr lang="en-US" dirty="0" smtClean="0">
                <a:latin typeface="Cambria" panose="02040503050406030204" pitchFamily="18" charset="0"/>
              </a:rPr>
              <a:t>Advisor:  International Arctic Science Committee, IASC (1990) </a:t>
            </a:r>
            <a:endParaRPr lang="en-US" dirty="0">
              <a:latin typeface="Cambria" panose="02040503050406030204" pitchFamily="18" charset="0"/>
            </a:endParaRPr>
          </a:p>
          <a:p>
            <a:pPr marL="342900" indent="-342900">
              <a:buFont typeface="Cambria" panose="02040503050406030204" pitchFamily="18" charset="0"/>
              <a:buChar char="−"/>
            </a:pPr>
            <a:r>
              <a:rPr lang="en-US" dirty="0" smtClean="0">
                <a:latin typeface="Cambria" panose="02040503050406030204" pitchFamily="18" charset="0"/>
              </a:rPr>
              <a:t>Arctic </a:t>
            </a:r>
            <a:r>
              <a:rPr lang="en-US" dirty="0">
                <a:latin typeface="Cambria" panose="02040503050406030204" pitchFamily="18" charset="0"/>
              </a:rPr>
              <a:t>Operation: </a:t>
            </a:r>
            <a:r>
              <a:rPr lang="en-US" dirty="0" smtClean="0">
                <a:latin typeface="Cambria" panose="02040503050406030204" pitchFamily="18" charset="0"/>
              </a:rPr>
              <a:t>Forum of Arctic Research Operators (FARO)</a:t>
            </a:r>
            <a:endParaRPr lang="it-IT" dirty="0">
              <a:latin typeface="Cambria" panose="02040503050406030204" pitchFamily="18" charset="0"/>
            </a:endParaRPr>
          </a:p>
        </p:txBody>
      </p:sp>
      <p:pic>
        <p:nvPicPr>
          <p:cNvPr id="2" name="Immagin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8024" y="764704"/>
            <a:ext cx="3528392" cy="1811241"/>
          </a:xfrm>
          <a:prstGeom prst="rect">
            <a:avLst/>
          </a:prstGeom>
        </p:spPr>
      </p:pic>
    </p:spTree>
    <p:extLst>
      <p:ext uri="{BB962C8B-B14F-4D97-AF65-F5344CB8AC3E}">
        <p14:creationId xmlns:p14="http://schemas.microsoft.com/office/powerpoint/2010/main" val="1125351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83183" y="2533765"/>
            <a:ext cx="2658758" cy="2304256"/>
          </a:xfrm>
          <a:prstGeom prst="rect">
            <a:avLst/>
          </a:prstGeom>
        </p:spPr>
      </p:pic>
      <p:sp>
        <p:nvSpPr>
          <p:cNvPr id="3" name="CasellaDiTesto 2"/>
          <p:cNvSpPr txBox="1"/>
          <p:nvPr/>
        </p:nvSpPr>
        <p:spPr>
          <a:xfrm>
            <a:off x="3041941" y="1675815"/>
            <a:ext cx="6102059" cy="3785652"/>
          </a:xfrm>
          <a:prstGeom prst="rect">
            <a:avLst/>
          </a:prstGeom>
          <a:noFill/>
        </p:spPr>
        <p:txBody>
          <a:bodyPr wrap="square" rtlCol="0">
            <a:spAutoFit/>
          </a:bodyPr>
          <a:lstStyle/>
          <a:p>
            <a:r>
              <a:rPr lang="en-US" sz="2000" b="1" dirty="0" smtClean="0">
                <a:latin typeface="Cambria" panose="02040503050406030204" pitchFamily="18" charset="0"/>
              </a:rPr>
              <a:t>Antarctic Treaty – signed 1959 – ratified 1961</a:t>
            </a:r>
            <a:r>
              <a:rPr lang="en-US" sz="2000" dirty="0" smtClean="0">
                <a:latin typeface="Cambria" panose="02040503050406030204" pitchFamily="18" charset="0"/>
              </a:rPr>
              <a:t> </a:t>
            </a:r>
          </a:p>
          <a:p>
            <a:pPr marL="342900" indent="-342900">
              <a:buFont typeface="Cambria" panose="02040503050406030204" pitchFamily="18" charset="0"/>
              <a:buChar char="−"/>
            </a:pPr>
            <a:r>
              <a:rPr lang="en-US" sz="2000" dirty="0" smtClean="0">
                <a:latin typeface="Cambria" panose="02040503050406030204" pitchFamily="18" charset="0"/>
              </a:rPr>
              <a:t>51 Countries - 29  Consultative Status</a:t>
            </a:r>
          </a:p>
          <a:p>
            <a:pPr marL="342900" indent="-342900">
              <a:buFont typeface="Cambria" panose="02040503050406030204" pitchFamily="18" charset="0"/>
              <a:buChar char="−"/>
            </a:pPr>
            <a:r>
              <a:rPr lang="en-US" sz="2000" dirty="0" smtClean="0">
                <a:latin typeface="Cambria" panose="02040503050406030204" pitchFamily="18" charset="0"/>
              </a:rPr>
              <a:t>Frozen claims among signatory Parties</a:t>
            </a:r>
          </a:p>
          <a:p>
            <a:pPr marL="342900" indent="-342900">
              <a:buFont typeface="Cambria" panose="02040503050406030204" pitchFamily="18" charset="0"/>
              <a:buChar char="−"/>
            </a:pPr>
            <a:r>
              <a:rPr lang="en-US" sz="2000" dirty="0">
                <a:latin typeface="Cambria" panose="02040503050406030204" pitchFamily="18" charset="0"/>
              </a:rPr>
              <a:t>Antarctica, land of peace and science</a:t>
            </a:r>
          </a:p>
          <a:p>
            <a:pPr marL="342900" indent="-342900">
              <a:buFont typeface="Cambria" panose="02040503050406030204" pitchFamily="18" charset="0"/>
              <a:buChar char="−"/>
            </a:pPr>
            <a:r>
              <a:rPr lang="en-US" sz="2000" b="1" dirty="0" smtClean="0">
                <a:latin typeface="Cambria" panose="02040503050406030204" pitchFamily="18" charset="0"/>
              </a:rPr>
              <a:t>Cooperation/information, mandatory</a:t>
            </a:r>
          </a:p>
          <a:p>
            <a:pPr marL="342900" indent="-342900">
              <a:buFont typeface="Cambria" panose="02040503050406030204" pitchFamily="18" charset="0"/>
              <a:buChar char="−"/>
            </a:pPr>
            <a:r>
              <a:rPr lang="en-US" sz="2000" b="1" dirty="0" smtClean="0">
                <a:latin typeface="Cambria" panose="02040503050406030204" pitchFamily="18" charset="0"/>
              </a:rPr>
              <a:t>Data management through SC-ADM</a:t>
            </a:r>
          </a:p>
          <a:p>
            <a:pPr marL="342900" indent="-342900">
              <a:buFont typeface="Cambria" panose="02040503050406030204" pitchFamily="18" charset="0"/>
              <a:buChar char="−"/>
            </a:pPr>
            <a:r>
              <a:rPr lang="en-US" sz="2000" dirty="0" smtClean="0">
                <a:latin typeface="Cambria" panose="02040503050406030204" pitchFamily="18" charset="0"/>
              </a:rPr>
              <a:t>Protocol for Environmental Protection (Madrid 1991)</a:t>
            </a:r>
          </a:p>
          <a:p>
            <a:pPr marL="342900" indent="-342900">
              <a:buFont typeface="Cambria" panose="02040503050406030204" pitchFamily="18" charset="0"/>
              <a:buChar char="−"/>
            </a:pPr>
            <a:r>
              <a:rPr lang="en-US" sz="2000" dirty="0" smtClean="0">
                <a:latin typeface="Cambria" panose="02040503050406030204" pitchFamily="18" charset="0"/>
              </a:rPr>
              <a:t>Convention on the Conservation of Antarctic Marine living Resources (CCAMLR, 1982)</a:t>
            </a:r>
          </a:p>
          <a:p>
            <a:pPr marL="342900" indent="-342900">
              <a:buFont typeface="Cambria" panose="02040503050406030204" pitchFamily="18" charset="0"/>
              <a:buChar char="−"/>
            </a:pPr>
            <a:r>
              <a:rPr lang="en-US" sz="2000" dirty="0" smtClean="0">
                <a:latin typeface="Cambria" panose="02040503050406030204" pitchFamily="18" charset="0"/>
              </a:rPr>
              <a:t>Convention for the Conservation of Antarctic Seals (CCAS, 1972)</a:t>
            </a:r>
          </a:p>
        </p:txBody>
      </p:sp>
      <p:pic>
        <p:nvPicPr>
          <p:cNvPr id="5" name="Immagine 4"/>
          <p:cNvPicPr>
            <a:picLocks noChangeAspect="1"/>
          </p:cNvPicPr>
          <p:nvPr/>
        </p:nvPicPr>
        <p:blipFill>
          <a:blip r:embed="rId3"/>
          <a:stretch>
            <a:fillRect/>
          </a:stretch>
        </p:blipFill>
        <p:spPr>
          <a:xfrm>
            <a:off x="420263" y="968823"/>
            <a:ext cx="1140051" cy="835224"/>
          </a:xfrm>
          <a:prstGeom prst="rect">
            <a:avLst/>
          </a:prstGeom>
        </p:spPr>
      </p:pic>
      <p:pic>
        <p:nvPicPr>
          <p:cNvPr id="7" name="Immagine 6"/>
          <p:cNvPicPr>
            <a:picLocks noChangeAspect="1"/>
          </p:cNvPicPr>
          <p:nvPr/>
        </p:nvPicPr>
        <p:blipFill>
          <a:blip r:embed="rId4"/>
          <a:stretch>
            <a:fillRect/>
          </a:stretch>
        </p:blipFill>
        <p:spPr>
          <a:xfrm>
            <a:off x="328070" y="5532195"/>
            <a:ext cx="1133954" cy="1048603"/>
          </a:xfrm>
          <a:prstGeom prst="rect">
            <a:avLst/>
          </a:prstGeom>
        </p:spPr>
      </p:pic>
      <p:sp>
        <p:nvSpPr>
          <p:cNvPr id="9" name="Text Box 3"/>
          <p:cNvSpPr txBox="1">
            <a:spLocks noChangeArrowheads="1"/>
          </p:cNvSpPr>
          <p:nvPr/>
        </p:nvSpPr>
        <p:spPr bwMode="auto">
          <a:xfrm>
            <a:off x="1657448" y="1139976"/>
            <a:ext cx="4379540"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Palatino Linotype" pitchFamily="18" charset="0"/>
              </a:defRPr>
            </a:lvl1pPr>
            <a:lvl2pPr marL="742950" indent="-285750" eaLnBrk="0" hangingPunct="0">
              <a:defRPr>
                <a:solidFill>
                  <a:schemeClr val="tx1"/>
                </a:solidFill>
                <a:latin typeface="Palatino Linotype" pitchFamily="18" charset="0"/>
              </a:defRPr>
            </a:lvl2pPr>
            <a:lvl3pPr marL="1143000" indent="-228600" eaLnBrk="0" hangingPunct="0">
              <a:defRPr>
                <a:solidFill>
                  <a:schemeClr val="tx1"/>
                </a:solidFill>
                <a:latin typeface="Palatino Linotype" pitchFamily="18" charset="0"/>
              </a:defRPr>
            </a:lvl3pPr>
            <a:lvl4pPr marL="1600200" indent="-228600" eaLnBrk="0" hangingPunct="0">
              <a:defRPr>
                <a:solidFill>
                  <a:schemeClr val="tx1"/>
                </a:solidFill>
                <a:latin typeface="Palatino Linotype" pitchFamily="18" charset="0"/>
              </a:defRPr>
            </a:lvl4pPr>
            <a:lvl5pPr marL="2057400" indent="-228600" eaLnBrk="0" hangingPunct="0">
              <a:defRPr>
                <a:solidFill>
                  <a:schemeClr val="tx1"/>
                </a:solidFill>
                <a:latin typeface="Palatino Linotype" pitchFamily="18" charset="0"/>
              </a:defRPr>
            </a:lvl5pPr>
            <a:lvl6pPr marL="2514600" indent="-228600" eaLnBrk="0" fontAlgn="base" hangingPunct="0">
              <a:spcBef>
                <a:spcPct val="0"/>
              </a:spcBef>
              <a:spcAft>
                <a:spcPct val="0"/>
              </a:spcAft>
              <a:defRPr>
                <a:solidFill>
                  <a:schemeClr val="tx1"/>
                </a:solidFill>
                <a:latin typeface="Palatino Linotype" pitchFamily="18" charset="0"/>
              </a:defRPr>
            </a:lvl6pPr>
            <a:lvl7pPr marL="2971800" indent="-228600" eaLnBrk="0" fontAlgn="base" hangingPunct="0">
              <a:spcBef>
                <a:spcPct val="0"/>
              </a:spcBef>
              <a:spcAft>
                <a:spcPct val="0"/>
              </a:spcAft>
              <a:defRPr>
                <a:solidFill>
                  <a:schemeClr val="tx1"/>
                </a:solidFill>
                <a:latin typeface="Palatino Linotype" pitchFamily="18" charset="0"/>
              </a:defRPr>
            </a:lvl7pPr>
            <a:lvl8pPr marL="3429000" indent="-228600" eaLnBrk="0" fontAlgn="base" hangingPunct="0">
              <a:spcBef>
                <a:spcPct val="0"/>
              </a:spcBef>
              <a:spcAft>
                <a:spcPct val="0"/>
              </a:spcAft>
              <a:defRPr>
                <a:solidFill>
                  <a:schemeClr val="tx1"/>
                </a:solidFill>
                <a:latin typeface="Palatino Linotype" pitchFamily="18" charset="0"/>
              </a:defRPr>
            </a:lvl8pPr>
            <a:lvl9pPr marL="3886200" indent="-228600" eaLnBrk="0" fontAlgn="base" hangingPunct="0">
              <a:spcBef>
                <a:spcPct val="0"/>
              </a:spcBef>
              <a:spcAft>
                <a:spcPct val="0"/>
              </a:spcAft>
              <a:defRPr>
                <a:solidFill>
                  <a:schemeClr val="tx1"/>
                </a:solidFill>
                <a:latin typeface="Palatino Linotype" pitchFamily="18" charset="0"/>
              </a:defRPr>
            </a:lvl9pPr>
          </a:lstStyle>
          <a:p>
            <a:pPr eaLnBrk="1" hangingPunct="1">
              <a:spcBef>
                <a:spcPct val="50000"/>
              </a:spcBef>
              <a:defRPr/>
            </a:pPr>
            <a:r>
              <a:rPr lang="en-US" altLang="en-US" sz="2400" dirty="0">
                <a:solidFill>
                  <a:srgbClr val="FF0000"/>
                </a:solidFill>
                <a:latin typeface="Cambria" panose="02040503050406030204" pitchFamily="18" charset="0"/>
                <a:cs typeface="Times New Roman" pitchFamily="18" charset="0"/>
              </a:rPr>
              <a:t>ANTARCTIC TREATY SYSTEM</a:t>
            </a:r>
          </a:p>
        </p:txBody>
      </p:sp>
      <p:sp>
        <p:nvSpPr>
          <p:cNvPr id="4" name="Rettangolo 3"/>
          <p:cNvSpPr/>
          <p:nvPr/>
        </p:nvSpPr>
        <p:spPr>
          <a:xfrm>
            <a:off x="1560314" y="5657468"/>
            <a:ext cx="7476182" cy="923330"/>
          </a:xfrm>
          <a:prstGeom prst="rect">
            <a:avLst/>
          </a:prstGeom>
        </p:spPr>
        <p:txBody>
          <a:bodyPr wrap="square">
            <a:spAutoFit/>
          </a:bodyPr>
          <a:lstStyle/>
          <a:p>
            <a:r>
              <a:rPr lang="en-US" b="1" dirty="0">
                <a:latin typeface="Cambria" panose="02040503050406030204" pitchFamily="18" charset="0"/>
              </a:rPr>
              <a:t>Scientific Advisor</a:t>
            </a:r>
            <a:r>
              <a:rPr lang="en-US" dirty="0">
                <a:latin typeface="Cambria" panose="02040503050406030204" pitchFamily="18" charset="0"/>
              </a:rPr>
              <a:t>:  Scientific Committee on Antarctic Research (SCAR) </a:t>
            </a:r>
          </a:p>
          <a:p>
            <a:r>
              <a:rPr lang="en-US" b="1" dirty="0">
                <a:latin typeface="Cambria" panose="02040503050406030204" pitchFamily="18" charset="0"/>
              </a:rPr>
              <a:t>Antarctic Operation</a:t>
            </a:r>
            <a:r>
              <a:rPr lang="en-US" dirty="0">
                <a:latin typeface="Cambria" panose="02040503050406030204" pitchFamily="18" charset="0"/>
              </a:rPr>
              <a:t>: Council of Managers of National Antarctic Programs (</a:t>
            </a:r>
            <a:r>
              <a:rPr lang="en-US" dirty="0" smtClean="0">
                <a:latin typeface="Cambria" panose="02040503050406030204" pitchFamily="18" charset="0"/>
              </a:rPr>
              <a:t>COMNAP)</a:t>
            </a:r>
            <a:endParaRPr lang="en-US" dirty="0">
              <a:latin typeface="Cambria" panose="02040503050406030204" pitchFamily="18" charset="0"/>
            </a:endParaRPr>
          </a:p>
        </p:txBody>
      </p:sp>
    </p:spTree>
    <p:extLst>
      <p:ext uri="{BB962C8B-B14F-4D97-AF65-F5344CB8AC3E}">
        <p14:creationId xmlns:p14="http://schemas.microsoft.com/office/powerpoint/2010/main" val="343653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ttangolo 3"/>
          <p:cNvSpPr/>
          <p:nvPr/>
        </p:nvSpPr>
        <p:spPr>
          <a:xfrm>
            <a:off x="230475" y="1259468"/>
            <a:ext cx="6984776" cy="369332"/>
          </a:xfrm>
          <a:prstGeom prst="rect">
            <a:avLst/>
          </a:prstGeom>
        </p:spPr>
        <p:txBody>
          <a:bodyPr wrap="square">
            <a:spAutoFit/>
          </a:bodyPr>
          <a:lstStyle/>
          <a:p>
            <a:r>
              <a:rPr lang="en-US" dirty="0" smtClean="0">
                <a:solidFill>
                  <a:srgbClr val="FF0000"/>
                </a:solidFill>
                <a:latin typeface="Cambria" panose="02040503050406030204" pitchFamily="18" charset="0"/>
              </a:rPr>
              <a:t>GALWAY STATEMENT ON ATLANTIC OCEAN COOPERATION </a:t>
            </a:r>
            <a:endParaRPr lang="it-IT" dirty="0">
              <a:solidFill>
                <a:srgbClr val="FF0000"/>
              </a:solidFill>
              <a:latin typeface="Cambria" panose="02040503050406030204" pitchFamily="18" charset="0"/>
            </a:endParaRPr>
          </a:p>
        </p:txBody>
      </p:sp>
      <p:sp>
        <p:nvSpPr>
          <p:cNvPr id="2" name="Rettangolo 1"/>
          <p:cNvSpPr/>
          <p:nvPr/>
        </p:nvSpPr>
        <p:spPr>
          <a:xfrm>
            <a:off x="251520" y="1628800"/>
            <a:ext cx="8568952" cy="4401205"/>
          </a:xfrm>
          <a:prstGeom prst="rect">
            <a:avLst/>
          </a:prstGeom>
        </p:spPr>
        <p:txBody>
          <a:bodyPr wrap="square">
            <a:spAutoFit/>
          </a:bodyPr>
          <a:lstStyle/>
          <a:p>
            <a:endParaRPr lang="en-US" sz="2000" dirty="0">
              <a:latin typeface="Cambria" panose="02040503050406030204" pitchFamily="18" charset="0"/>
            </a:endParaRPr>
          </a:p>
          <a:p>
            <a:r>
              <a:rPr lang="en-US" sz="2000" dirty="0">
                <a:latin typeface="Cambria" panose="02040503050406030204" pitchFamily="18" charset="0"/>
              </a:rPr>
              <a:t>The Galway Statement on Atlantic Ocean </a:t>
            </a:r>
            <a:r>
              <a:rPr lang="en-US" sz="2000" dirty="0" smtClean="0">
                <a:latin typeface="Cambria" panose="02040503050406030204" pitchFamily="18" charset="0"/>
              </a:rPr>
              <a:t>Cooperation was issued </a:t>
            </a:r>
            <a:r>
              <a:rPr lang="en-US" sz="2000" dirty="0">
                <a:latin typeface="Cambria" panose="02040503050406030204" pitchFamily="18" charset="0"/>
              </a:rPr>
              <a:t>in Galway, Ireland, on 23-24 May </a:t>
            </a:r>
            <a:r>
              <a:rPr lang="en-US" sz="2000" dirty="0" smtClean="0">
                <a:latin typeface="Cambria" panose="02040503050406030204" pitchFamily="18" charset="0"/>
              </a:rPr>
              <a:t>2013.</a:t>
            </a:r>
          </a:p>
          <a:p>
            <a:endParaRPr lang="en-US" sz="2000" dirty="0">
              <a:latin typeface="Cambria" panose="02040503050406030204" pitchFamily="18" charset="0"/>
            </a:endParaRPr>
          </a:p>
          <a:p>
            <a:r>
              <a:rPr lang="en-US" sz="2000" dirty="0" smtClean="0">
                <a:latin typeface="Cambria" panose="02040503050406030204" pitchFamily="18" charset="0"/>
              </a:rPr>
              <a:t>It </a:t>
            </a:r>
            <a:r>
              <a:rPr lang="en-US" sz="2000" dirty="0">
                <a:latin typeface="Cambria" panose="02040503050406030204" pitchFamily="18" charset="0"/>
              </a:rPr>
              <a:t>focuses on the Atlantic as a shared international resource and provides an appropriate high-level policy framework for improving international research cooperation across the Atlantic Ocean and into the southern Arctic Ocean</a:t>
            </a:r>
            <a:r>
              <a:rPr lang="en-US" sz="2000" dirty="0" smtClean="0">
                <a:latin typeface="Cambria" panose="02040503050406030204" pitchFamily="18" charset="0"/>
              </a:rPr>
              <a:t>.</a:t>
            </a:r>
          </a:p>
          <a:p>
            <a:endParaRPr lang="en-US" sz="2000" dirty="0">
              <a:latin typeface="Cambria" panose="02040503050406030204" pitchFamily="18" charset="0"/>
            </a:endParaRPr>
          </a:p>
          <a:p>
            <a:r>
              <a:rPr lang="en-US" sz="2000" dirty="0" smtClean="0">
                <a:latin typeface="Cambria" panose="02040503050406030204" pitchFamily="18" charset="0"/>
              </a:rPr>
              <a:t>The </a:t>
            </a:r>
            <a:r>
              <a:rPr lang="en-US" sz="2000" dirty="0">
                <a:latin typeface="Cambria" panose="02040503050406030204" pitchFamily="18" charset="0"/>
              </a:rPr>
              <a:t>Galway statement looks at the </a:t>
            </a:r>
            <a:r>
              <a:rPr lang="en-US" sz="2000" b="1" dirty="0">
                <a:latin typeface="Cambria" panose="02040503050406030204" pitchFamily="18" charset="0"/>
              </a:rPr>
              <a:t>preservation of the Ocean </a:t>
            </a:r>
            <a:r>
              <a:rPr lang="en-US" sz="2000" dirty="0">
                <a:latin typeface="Cambria" panose="02040503050406030204" pitchFamily="18" charset="0"/>
              </a:rPr>
              <a:t>and promotes the </a:t>
            </a:r>
            <a:r>
              <a:rPr lang="en-US" sz="2000" b="1" dirty="0">
                <a:latin typeface="Cambria" panose="02040503050406030204" pitchFamily="18" charset="0"/>
              </a:rPr>
              <a:t>sustainable management of its resources</a:t>
            </a:r>
            <a:r>
              <a:rPr lang="en-US" sz="2000" dirty="0">
                <a:latin typeface="Cambria" panose="02040503050406030204" pitchFamily="18" charset="0"/>
              </a:rPr>
              <a:t>. </a:t>
            </a:r>
            <a:endParaRPr lang="en-US" sz="2000" dirty="0" smtClean="0">
              <a:latin typeface="Cambria" panose="02040503050406030204" pitchFamily="18" charset="0"/>
            </a:endParaRPr>
          </a:p>
          <a:p>
            <a:endParaRPr lang="en-US" sz="2000" dirty="0">
              <a:latin typeface="Cambria" panose="02040503050406030204" pitchFamily="18" charset="0"/>
            </a:endParaRPr>
          </a:p>
          <a:p>
            <a:r>
              <a:rPr lang="en-US" sz="2000" dirty="0" smtClean="0">
                <a:latin typeface="Cambria" panose="02040503050406030204" pitchFamily="18" charset="0"/>
              </a:rPr>
              <a:t>It </a:t>
            </a:r>
            <a:r>
              <a:rPr lang="en-US" sz="2000" dirty="0">
                <a:latin typeface="Cambria" panose="02040503050406030204" pitchFamily="18" charset="0"/>
              </a:rPr>
              <a:t>recognizes that </a:t>
            </a:r>
            <a:r>
              <a:rPr lang="en-US" sz="2000" b="1" dirty="0">
                <a:latin typeface="Cambria" panose="02040503050406030204" pitchFamily="18" charset="0"/>
              </a:rPr>
              <a:t>improving and aligning </a:t>
            </a:r>
            <a:r>
              <a:rPr lang="en-US" sz="2000" b="1" dirty="0" smtClean="0">
                <a:latin typeface="Cambria" panose="02040503050406030204" pitchFamily="18" charset="0"/>
              </a:rPr>
              <a:t>observations,</a:t>
            </a:r>
            <a:r>
              <a:rPr lang="en-US" sz="2000" b="1" dirty="0">
                <a:latin typeface="Cambria" panose="02040503050406030204" pitchFamily="18" charset="0"/>
              </a:rPr>
              <a:t> coordination of data sharing, interoperability and observing infrastructures </a:t>
            </a:r>
            <a:r>
              <a:rPr lang="en-US" sz="2000" dirty="0" smtClean="0">
                <a:latin typeface="Cambria" panose="02040503050406030204" pitchFamily="18" charset="0"/>
              </a:rPr>
              <a:t>is </a:t>
            </a:r>
            <a:r>
              <a:rPr lang="en-US" sz="2000" dirty="0">
                <a:latin typeface="Cambria" panose="02040503050406030204" pitchFamily="18" charset="0"/>
              </a:rPr>
              <a:t>fundamental to understanding the ocean and forecasting its future</a:t>
            </a:r>
            <a:r>
              <a:rPr lang="en-US" sz="2000" b="1" dirty="0">
                <a:latin typeface="Cambria" panose="02040503050406030204" pitchFamily="18" charset="0"/>
              </a:rPr>
              <a:t>. </a:t>
            </a:r>
          </a:p>
        </p:txBody>
      </p:sp>
    </p:spTree>
    <p:extLst>
      <p:ext uri="{BB962C8B-B14F-4D97-AF65-F5344CB8AC3E}">
        <p14:creationId xmlns:p14="http://schemas.microsoft.com/office/powerpoint/2010/main" val="37753993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4932040" y="3717032"/>
            <a:ext cx="3886200" cy="1169988"/>
          </a:xfrm>
          <a:prstGeom prst="rect">
            <a:avLst/>
          </a:prstGeom>
          <a:noFill/>
          <a:ln w="9525">
            <a:noFill/>
            <a:miter lim="800000"/>
            <a:headEnd/>
            <a:tailEnd/>
          </a:ln>
          <a:effectLst/>
        </p:spPr>
        <p:txBody>
          <a:bodyPr>
            <a:spAutoFit/>
          </a:bodyPr>
          <a:lstStyle>
            <a:lvl1pPr eaLnBrk="0" hangingPunct="0">
              <a:defRPr>
                <a:solidFill>
                  <a:schemeClr val="tx1"/>
                </a:solidFill>
                <a:latin typeface="Palatino Linotype" pitchFamily="18" charset="0"/>
              </a:defRPr>
            </a:lvl1pPr>
            <a:lvl2pPr marL="742950" indent="-285750" eaLnBrk="0" hangingPunct="0">
              <a:defRPr>
                <a:solidFill>
                  <a:schemeClr val="tx1"/>
                </a:solidFill>
                <a:latin typeface="Palatino Linotype" pitchFamily="18" charset="0"/>
              </a:defRPr>
            </a:lvl2pPr>
            <a:lvl3pPr marL="1143000" indent="-228600" eaLnBrk="0" hangingPunct="0">
              <a:defRPr>
                <a:solidFill>
                  <a:schemeClr val="tx1"/>
                </a:solidFill>
                <a:latin typeface="Palatino Linotype" pitchFamily="18" charset="0"/>
              </a:defRPr>
            </a:lvl3pPr>
            <a:lvl4pPr marL="1600200" indent="-228600" eaLnBrk="0" hangingPunct="0">
              <a:defRPr>
                <a:solidFill>
                  <a:schemeClr val="tx1"/>
                </a:solidFill>
                <a:latin typeface="Palatino Linotype" pitchFamily="18" charset="0"/>
              </a:defRPr>
            </a:lvl4pPr>
            <a:lvl5pPr marL="2057400" indent="-228600" eaLnBrk="0" hangingPunct="0">
              <a:defRPr>
                <a:solidFill>
                  <a:schemeClr val="tx1"/>
                </a:solidFill>
                <a:latin typeface="Palatino Linotype" pitchFamily="18" charset="0"/>
              </a:defRPr>
            </a:lvl5pPr>
            <a:lvl6pPr marL="2514600" indent="-228600" eaLnBrk="0" fontAlgn="base" hangingPunct="0">
              <a:spcBef>
                <a:spcPct val="0"/>
              </a:spcBef>
              <a:spcAft>
                <a:spcPct val="0"/>
              </a:spcAft>
              <a:defRPr>
                <a:solidFill>
                  <a:schemeClr val="tx1"/>
                </a:solidFill>
                <a:latin typeface="Palatino Linotype" pitchFamily="18" charset="0"/>
              </a:defRPr>
            </a:lvl6pPr>
            <a:lvl7pPr marL="2971800" indent="-228600" eaLnBrk="0" fontAlgn="base" hangingPunct="0">
              <a:spcBef>
                <a:spcPct val="0"/>
              </a:spcBef>
              <a:spcAft>
                <a:spcPct val="0"/>
              </a:spcAft>
              <a:defRPr>
                <a:solidFill>
                  <a:schemeClr val="tx1"/>
                </a:solidFill>
                <a:latin typeface="Palatino Linotype" pitchFamily="18" charset="0"/>
              </a:defRPr>
            </a:lvl7pPr>
            <a:lvl8pPr marL="3429000" indent="-228600" eaLnBrk="0" fontAlgn="base" hangingPunct="0">
              <a:spcBef>
                <a:spcPct val="0"/>
              </a:spcBef>
              <a:spcAft>
                <a:spcPct val="0"/>
              </a:spcAft>
              <a:defRPr>
                <a:solidFill>
                  <a:schemeClr val="tx1"/>
                </a:solidFill>
                <a:latin typeface="Palatino Linotype" pitchFamily="18" charset="0"/>
              </a:defRPr>
            </a:lvl8pPr>
            <a:lvl9pPr marL="3886200" indent="-228600" eaLnBrk="0" fontAlgn="base" hangingPunct="0">
              <a:spcBef>
                <a:spcPct val="0"/>
              </a:spcBef>
              <a:spcAft>
                <a:spcPct val="0"/>
              </a:spcAft>
              <a:defRPr>
                <a:solidFill>
                  <a:schemeClr val="tx1"/>
                </a:solidFill>
                <a:latin typeface="Palatino Linotype" pitchFamily="18" charset="0"/>
              </a:defRPr>
            </a:lvl9pPr>
          </a:lstStyle>
          <a:p>
            <a:pPr eaLnBrk="1" hangingPunct="1">
              <a:spcBef>
                <a:spcPct val="50000"/>
              </a:spcBef>
              <a:defRPr/>
            </a:pPr>
            <a:r>
              <a:rPr lang="en-US" altLang="en-US" sz="2800" b="1" dirty="0" smtClean="0">
                <a:solidFill>
                  <a:schemeClr val="bg1"/>
                </a:solidFill>
                <a:effectLst>
                  <a:outerShdw blurRad="38100" dist="38100" dir="2700000" algn="tl">
                    <a:srgbClr val="000000"/>
                  </a:outerShdw>
                </a:effectLst>
                <a:cs typeface="Times New Roman" pitchFamily="18" charset="0"/>
              </a:rPr>
              <a:t>The Poles </a:t>
            </a:r>
          </a:p>
          <a:p>
            <a:pPr eaLnBrk="1" hangingPunct="1">
              <a:spcBef>
                <a:spcPct val="50000"/>
              </a:spcBef>
              <a:defRPr/>
            </a:pPr>
            <a:r>
              <a:rPr lang="en-US" altLang="en-US" sz="2800" b="1" dirty="0" smtClean="0">
                <a:solidFill>
                  <a:schemeClr val="bg1"/>
                </a:solidFill>
                <a:effectLst>
                  <a:outerShdw blurRad="38100" dist="38100" dir="2700000" algn="tl">
                    <a:srgbClr val="000000"/>
                  </a:outerShdw>
                </a:effectLst>
                <a:cs typeface="Times New Roman" pitchFamily="18" charset="0"/>
              </a:rPr>
              <a:t>The heart of the Earth</a:t>
            </a:r>
            <a:endParaRPr lang="it-IT" altLang="en-US" sz="2800" b="1" dirty="0" smtClean="0">
              <a:solidFill>
                <a:schemeClr val="bg1"/>
              </a:solidFill>
              <a:effectLst>
                <a:outerShdw blurRad="38100" dist="38100" dir="2700000" algn="tl">
                  <a:srgbClr val="000000"/>
                </a:outerShdw>
              </a:effectLst>
              <a:cs typeface="Times New Roman" pitchFamily="18" charset="0"/>
            </a:endParaRPr>
          </a:p>
        </p:txBody>
      </p:sp>
      <p:sp>
        <p:nvSpPr>
          <p:cNvPr id="5" name="Text Box 3"/>
          <p:cNvSpPr txBox="1">
            <a:spLocks noChangeArrowheads="1"/>
          </p:cNvSpPr>
          <p:nvPr/>
        </p:nvSpPr>
        <p:spPr bwMode="auto">
          <a:xfrm>
            <a:off x="3059832" y="404664"/>
            <a:ext cx="5902424" cy="584775"/>
          </a:xfrm>
          <a:prstGeom prst="rect">
            <a:avLst/>
          </a:prstGeom>
          <a:noFill/>
          <a:ln w="9525">
            <a:noFill/>
            <a:miter lim="800000"/>
            <a:headEnd/>
            <a:tailEnd/>
          </a:ln>
          <a:effectLst/>
        </p:spPr>
        <p:txBody>
          <a:bodyPr wrap="square">
            <a:spAutoFit/>
          </a:bodyPr>
          <a:lstStyle>
            <a:lvl1pPr eaLnBrk="0" hangingPunct="0">
              <a:defRPr>
                <a:solidFill>
                  <a:schemeClr val="tx1"/>
                </a:solidFill>
                <a:latin typeface="Palatino Linotype" pitchFamily="18" charset="0"/>
              </a:defRPr>
            </a:lvl1pPr>
            <a:lvl2pPr marL="742950" indent="-285750" eaLnBrk="0" hangingPunct="0">
              <a:defRPr>
                <a:solidFill>
                  <a:schemeClr val="tx1"/>
                </a:solidFill>
                <a:latin typeface="Palatino Linotype" pitchFamily="18" charset="0"/>
              </a:defRPr>
            </a:lvl2pPr>
            <a:lvl3pPr marL="1143000" indent="-228600" eaLnBrk="0" hangingPunct="0">
              <a:defRPr>
                <a:solidFill>
                  <a:schemeClr val="tx1"/>
                </a:solidFill>
                <a:latin typeface="Palatino Linotype" pitchFamily="18" charset="0"/>
              </a:defRPr>
            </a:lvl3pPr>
            <a:lvl4pPr marL="1600200" indent="-228600" eaLnBrk="0" hangingPunct="0">
              <a:defRPr>
                <a:solidFill>
                  <a:schemeClr val="tx1"/>
                </a:solidFill>
                <a:latin typeface="Palatino Linotype" pitchFamily="18" charset="0"/>
              </a:defRPr>
            </a:lvl4pPr>
            <a:lvl5pPr marL="2057400" indent="-228600" eaLnBrk="0" hangingPunct="0">
              <a:defRPr>
                <a:solidFill>
                  <a:schemeClr val="tx1"/>
                </a:solidFill>
                <a:latin typeface="Palatino Linotype" pitchFamily="18" charset="0"/>
              </a:defRPr>
            </a:lvl5pPr>
            <a:lvl6pPr marL="2514600" indent="-228600" eaLnBrk="0" fontAlgn="base" hangingPunct="0">
              <a:spcBef>
                <a:spcPct val="0"/>
              </a:spcBef>
              <a:spcAft>
                <a:spcPct val="0"/>
              </a:spcAft>
              <a:defRPr>
                <a:solidFill>
                  <a:schemeClr val="tx1"/>
                </a:solidFill>
                <a:latin typeface="Palatino Linotype" pitchFamily="18" charset="0"/>
              </a:defRPr>
            </a:lvl6pPr>
            <a:lvl7pPr marL="2971800" indent="-228600" eaLnBrk="0" fontAlgn="base" hangingPunct="0">
              <a:spcBef>
                <a:spcPct val="0"/>
              </a:spcBef>
              <a:spcAft>
                <a:spcPct val="0"/>
              </a:spcAft>
              <a:defRPr>
                <a:solidFill>
                  <a:schemeClr val="tx1"/>
                </a:solidFill>
                <a:latin typeface="Palatino Linotype" pitchFamily="18" charset="0"/>
              </a:defRPr>
            </a:lvl7pPr>
            <a:lvl8pPr marL="3429000" indent="-228600" eaLnBrk="0" fontAlgn="base" hangingPunct="0">
              <a:spcBef>
                <a:spcPct val="0"/>
              </a:spcBef>
              <a:spcAft>
                <a:spcPct val="0"/>
              </a:spcAft>
              <a:defRPr>
                <a:solidFill>
                  <a:schemeClr val="tx1"/>
                </a:solidFill>
                <a:latin typeface="Palatino Linotype" pitchFamily="18" charset="0"/>
              </a:defRPr>
            </a:lvl8pPr>
            <a:lvl9pPr marL="3886200" indent="-228600" eaLnBrk="0" fontAlgn="base" hangingPunct="0">
              <a:spcBef>
                <a:spcPct val="0"/>
              </a:spcBef>
              <a:spcAft>
                <a:spcPct val="0"/>
              </a:spcAft>
              <a:defRPr>
                <a:solidFill>
                  <a:schemeClr val="tx1"/>
                </a:solidFill>
                <a:latin typeface="Palatino Linotype" pitchFamily="18" charset="0"/>
              </a:defRPr>
            </a:lvl9pPr>
          </a:lstStyle>
          <a:p>
            <a:pPr algn="r" eaLnBrk="1" hangingPunct="1">
              <a:spcBef>
                <a:spcPct val="50000"/>
              </a:spcBef>
              <a:defRPr/>
            </a:pPr>
            <a:r>
              <a:rPr lang="en-US" altLang="en-US" sz="3200" b="1" dirty="0" smtClean="0">
                <a:solidFill>
                  <a:srgbClr val="FFFF00"/>
                </a:solidFill>
                <a:latin typeface="Cambria" panose="02040503050406030204" pitchFamily="18" charset="0"/>
                <a:cs typeface="Times New Roman" pitchFamily="18" charset="0"/>
              </a:rPr>
              <a:t>Why monitoring the Poles ?</a:t>
            </a:r>
            <a:endParaRPr lang="it-IT" altLang="en-US" sz="3200" b="1" dirty="0" smtClean="0">
              <a:solidFill>
                <a:srgbClr val="FFFF00"/>
              </a:solidFill>
              <a:latin typeface="Cambria" panose="02040503050406030204" pitchFamily="18" charset="0"/>
              <a:cs typeface="Times New Roman" pitchFamily="18" charset="0"/>
            </a:endParaRPr>
          </a:p>
        </p:txBody>
      </p:sp>
    </p:spTree>
    <p:extLst>
      <p:ext uri="{BB962C8B-B14F-4D97-AF65-F5344CB8AC3E}">
        <p14:creationId xmlns:p14="http://schemas.microsoft.com/office/powerpoint/2010/main" val="7262608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ttangolo 4"/>
          <p:cNvSpPr/>
          <p:nvPr/>
        </p:nvSpPr>
        <p:spPr>
          <a:xfrm>
            <a:off x="2205574" y="865067"/>
            <a:ext cx="5400600" cy="369332"/>
          </a:xfrm>
          <a:prstGeom prst="rect">
            <a:avLst/>
          </a:prstGeom>
        </p:spPr>
        <p:txBody>
          <a:bodyPr wrap="square">
            <a:spAutoFit/>
          </a:bodyPr>
          <a:lstStyle/>
          <a:p>
            <a:r>
              <a:rPr lang="it-IT" dirty="0" smtClean="0">
                <a:solidFill>
                  <a:srgbClr val="FF0000"/>
                </a:solidFill>
                <a:latin typeface="Cambria" panose="02040503050406030204" pitchFamily="18" charset="0"/>
              </a:rPr>
              <a:t>EUROPE STRATEGY IN MONITORING THE POLES</a:t>
            </a:r>
            <a:endParaRPr lang="it-IT" dirty="0">
              <a:solidFill>
                <a:srgbClr val="FF0000"/>
              </a:solidFill>
              <a:latin typeface="Cambria" panose="02040503050406030204" pitchFamily="18" charset="0"/>
            </a:endParaRPr>
          </a:p>
        </p:txBody>
      </p:sp>
      <p:sp>
        <p:nvSpPr>
          <p:cNvPr id="2" name="Rettangolo 1"/>
          <p:cNvSpPr/>
          <p:nvPr/>
        </p:nvSpPr>
        <p:spPr>
          <a:xfrm>
            <a:off x="251520" y="3086958"/>
            <a:ext cx="8496944" cy="2862322"/>
          </a:xfrm>
          <a:prstGeom prst="rect">
            <a:avLst/>
          </a:prstGeom>
        </p:spPr>
        <p:txBody>
          <a:bodyPr wrap="square">
            <a:spAutoFit/>
          </a:bodyPr>
          <a:lstStyle/>
          <a:p>
            <a:r>
              <a:rPr lang="en-US" dirty="0">
                <a:latin typeface="Cambria" panose="02040503050406030204" pitchFamily="18" charset="0"/>
              </a:rPr>
              <a:t>A better understanding of the developments underway in the Arctic is vital to ensure </a:t>
            </a:r>
            <a:r>
              <a:rPr lang="en-US" dirty="0" smtClean="0">
                <a:latin typeface="Cambria" panose="02040503050406030204" pitchFamily="18" charset="0"/>
              </a:rPr>
              <a:t>a sustainable </a:t>
            </a:r>
            <a:r>
              <a:rPr lang="en-US" dirty="0">
                <a:latin typeface="Cambria" panose="02040503050406030204" pitchFamily="18" charset="0"/>
              </a:rPr>
              <a:t>future for the region and its peoples. The Council therefore supports an </a:t>
            </a:r>
            <a:r>
              <a:rPr lang="en-US" dirty="0" smtClean="0">
                <a:latin typeface="Cambria" panose="02040503050406030204" pitchFamily="18" charset="0"/>
              </a:rPr>
              <a:t>enhanced contribution </a:t>
            </a:r>
            <a:r>
              <a:rPr lang="en-US" dirty="0">
                <a:latin typeface="Cambria" panose="02040503050406030204" pitchFamily="18" charset="0"/>
              </a:rPr>
              <a:t>by the EU to Arctic research, </a:t>
            </a:r>
            <a:r>
              <a:rPr lang="en-US" b="1" dirty="0">
                <a:latin typeface="Cambria" panose="02040503050406030204" pitchFamily="18" charset="0"/>
              </a:rPr>
              <a:t>including monitoring and observation efforts, </a:t>
            </a:r>
            <a:r>
              <a:rPr lang="en-US" b="1" dirty="0" smtClean="0">
                <a:latin typeface="Cambria" panose="02040503050406030204" pitchFamily="18" charset="0"/>
              </a:rPr>
              <a:t>and to </a:t>
            </a:r>
            <a:r>
              <a:rPr lang="en-US" b="1" dirty="0">
                <a:latin typeface="Cambria" panose="02040503050406030204" pitchFamily="18" charset="0"/>
              </a:rPr>
              <a:t>the sharing and dissemination of information about the Arctic</a:t>
            </a:r>
            <a:r>
              <a:rPr lang="en-US" dirty="0">
                <a:latin typeface="Cambria" panose="02040503050406030204" pitchFamily="18" charset="0"/>
              </a:rPr>
              <a:t>. </a:t>
            </a:r>
            <a:r>
              <a:rPr lang="en-US" dirty="0" smtClean="0">
                <a:latin typeface="Cambria" panose="02040503050406030204" pitchFamily="18" charset="0"/>
              </a:rPr>
              <a:t>……. </a:t>
            </a:r>
            <a:r>
              <a:rPr lang="en-US" dirty="0">
                <a:latin typeface="Cambria" panose="02040503050406030204" pitchFamily="18" charset="0"/>
              </a:rPr>
              <a:t>The Council stresses the importance of the alignment </a:t>
            </a:r>
            <a:r>
              <a:rPr lang="en-US" dirty="0" smtClean="0">
                <a:latin typeface="Cambria" panose="02040503050406030204" pitchFamily="18" charset="0"/>
              </a:rPr>
              <a:t>of Arctic </a:t>
            </a:r>
            <a:r>
              <a:rPr lang="en-US" dirty="0">
                <a:latin typeface="Cambria" panose="02040503050406030204" pitchFamily="18" charset="0"/>
              </a:rPr>
              <a:t>research </a:t>
            </a:r>
            <a:r>
              <a:rPr lang="en-US" dirty="0" smtClean="0">
                <a:latin typeface="Cambria" panose="02040503050406030204" pitchFamily="18" charset="0"/>
              </a:rPr>
              <a:t>programs </a:t>
            </a:r>
            <a:r>
              <a:rPr lang="en-US" dirty="0">
                <a:latin typeface="Cambria" panose="02040503050406030204" pitchFamily="18" charset="0"/>
              </a:rPr>
              <a:t>in the EU in dialogue with other partners active in </a:t>
            </a:r>
            <a:r>
              <a:rPr lang="en-US" dirty="0" smtClean="0">
                <a:latin typeface="Cambria" panose="02040503050406030204" pitchFamily="18" charset="0"/>
              </a:rPr>
              <a:t>Arctic research</a:t>
            </a:r>
            <a:r>
              <a:rPr lang="en-US" dirty="0">
                <a:latin typeface="Cambria" panose="02040503050406030204" pitchFamily="18" charset="0"/>
              </a:rPr>
              <a:t>. </a:t>
            </a:r>
            <a:endParaRPr lang="en-US" dirty="0" smtClean="0">
              <a:latin typeface="Cambria" panose="02040503050406030204" pitchFamily="18" charset="0"/>
            </a:endParaRPr>
          </a:p>
          <a:p>
            <a:endParaRPr lang="en-US" dirty="0" smtClean="0">
              <a:latin typeface="Cambria" panose="02040503050406030204" pitchFamily="18" charset="0"/>
            </a:endParaRPr>
          </a:p>
          <a:p>
            <a:r>
              <a:rPr lang="en-US" dirty="0" smtClean="0">
                <a:latin typeface="Cambria" panose="02040503050406030204" pitchFamily="18" charset="0"/>
              </a:rPr>
              <a:t>The </a:t>
            </a:r>
            <a:r>
              <a:rPr lang="en-US" dirty="0">
                <a:latin typeface="Cambria" panose="02040503050406030204" pitchFamily="18" charset="0"/>
              </a:rPr>
              <a:t>Galway statement on Atlantic and Arctic Ocean research cooperation </a:t>
            </a:r>
            <a:r>
              <a:rPr lang="en-US" dirty="0" smtClean="0">
                <a:latin typeface="Cambria" panose="02040503050406030204" pitchFamily="18" charset="0"/>
              </a:rPr>
              <a:t>between the </a:t>
            </a:r>
            <a:r>
              <a:rPr lang="en-US" dirty="0">
                <a:latin typeface="Cambria" panose="02040503050406030204" pitchFamily="18" charset="0"/>
              </a:rPr>
              <a:t>EU, the United States and Canada of 24 May 2013 is a further step in this direction</a:t>
            </a:r>
            <a:r>
              <a:rPr lang="en-US" dirty="0" smtClean="0">
                <a:latin typeface="Cambria" panose="02040503050406030204" pitchFamily="18" charset="0"/>
              </a:rPr>
              <a:t>.</a:t>
            </a:r>
            <a:endParaRPr lang="it-IT" dirty="0">
              <a:latin typeface="Cambria" panose="02040503050406030204" pitchFamily="18" charset="0"/>
            </a:endParaRPr>
          </a:p>
        </p:txBody>
      </p:sp>
      <p:sp>
        <p:nvSpPr>
          <p:cNvPr id="3" name="Rettangolo 2"/>
          <p:cNvSpPr/>
          <p:nvPr/>
        </p:nvSpPr>
        <p:spPr>
          <a:xfrm>
            <a:off x="215516" y="2163628"/>
            <a:ext cx="8532948" cy="923330"/>
          </a:xfrm>
          <a:prstGeom prst="rect">
            <a:avLst/>
          </a:prstGeom>
        </p:spPr>
        <p:txBody>
          <a:bodyPr wrap="square">
            <a:spAutoFit/>
          </a:bodyPr>
          <a:lstStyle/>
          <a:p>
            <a:pPr algn="ctr"/>
            <a:r>
              <a:rPr lang="en-US" dirty="0" smtClean="0"/>
              <a:t>COUNCIL OF EUROPEAN UNION</a:t>
            </a:r>
            <a:endParaRPr lang="en-US" dirty="0"/>
          </a:p>
          <a:p>
            <a:pPr algn="ctr"/>
            <a:r>
              <a:rPr lang="en-US" dirty="0">
                <a:solidFill>
                  <a:srgbClr val="FF0000"/>
                </a:solidFill>
              </a:rPr>
              <a:t>Council conclusions on developing a European Union </a:t>
            </a:r>
            <a:r>
              <a:rPr lang="en-US" dirty="0" smtClean="0">
                <a:solidFill>
                  <a:srgbClr val="FF0000"/>
                </a:solidFill>
              </a:rPr>
              <a:t>Policy towards </a:t>
            </a:r>
            <a:r>
              <a:rPr lang="en-US" dirty="0">
                <a:solidFill>
                  <a:srgbClr val="FF0000"/>
                </a:solidFill>
              </a:rPr>
              <a:t>the Arctic</a:t>
            </a:r>
            <a:r>
              <a:rPr lang="en-US" dirty="0"/>
              <a:t> </a:t>
            </a:r>
            <a:r>
              <a:rPr lang="en-US" dirty="0" smtClean="0"/>
              <a:t>Region – March 2014</a:t>
            </a:r>
            <a:endParaRPr lang="it-IT" dirty="0"/>
          </a:p>
        </p:txBody>
      </p:sp>
      <p:pic>
        <p:nvPicPr>
          <p:cNvPr id="4" name="Immagine 3"/>
          <p:cNvPicPr>
            <a:picLocks noChangeAspect="1"/>
          </p:cNvPicPr>
          <p:nvPr/>
        </p:nvPicPr>
        <p:blipFill>
          <a:blip r:embed="rId2"/>
          <a:stretch>
            <a:fillRect/>
          </a:stretch>
        </p:blipFill>
        <p:spPr>
          <a:xfrm>
            <a:off x="229004" y="865067"/>
            <a:ext cx="1963082" cy="1298561"/>
          </a:xfrm>
          <a:prstGeom prst="rect">
            <a:avLst/>
          </a:prstGeom>
        </p:spPr>
      </p:pic>
    </p:spTree>
    <p:extLst>
      <p:ext uri="{BB962C8B-B14F-4D97-AF65-F5344CB8AC3E}">
        <p14:creationId xmlns:p14="http://schemas.microsoft.com/office/powerpoint/2010/main" val="25818541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6773"/>
            <a:ext cx="9144000" cy="6831152"/>
          </a:xfrm>
          <a:prstGeom prst="rect">
            <a:avLst/>
          </a:prstGeom>
        </p:spPr>
      </p:pic>
      <p:sp>
        <p:nvSpPr>
          <p:cNvPr id="5" name="Rettangolo 4"/>
          <p:cNvSpPr/>
          <p:nvPr/>
        </p:nvSpPr>
        <p:spPr>
          <a:xfrm>
            <a:off x="35496" y="44624"/>
            <a:ext cx="4392488" cy="400110"/>
          </a:xfrm>
          <a:prstGeom prst="rect">
            <a:avLst/>
          </a:prstGeom>
          <a:ln>
            <a:solidFill>
              <a:srgbClr val="FFFF00"/>
            </a:solidFill>
          </a:ln>
        </p:spPr>
        <p:txBody>
          <a:bodyPr wrap="square">
            <a:spAutoFit/>
          </a:bodyPr>
          <a:lstStyle/>
          <a:p>
            <a:r>
              <a:rPr lang="en-US" b="1" dirty="0" smtClean="0">
                <a:solidFill>
                  <a:srgbClr val="FFFF00"/>
                </a:solidFill>
                <a:latin typeface="Cambria" panose="02040503050406030204" pitchFamily="18" charset="0"/>
              </a:rPr>
              <a:t>SATELLITES CONSTELLATION IN </a:t>
            </a:r>
            <a:r>
              <a:rPr lang="en-US" sz="2000" b="1" dirty="0" smtClean="0">
                <a:solidFill>
                  <a:srgbClr val="FFFF00"/>
                </a:solidFill>
                <a:latin typeface="Cambria" panose="02040503050406030204" pitchFamily="18" charset="0"/>
              </a:rPr>
              <a:t>2009</a:t>
            </a:r>
            <a:endParaRPr lang="it-IT" sz="2000" b="1" dirty="0">
              <a:solidFill>
                <a:srgbClr val="FFFF00"/>
              </a:solidFill>
              <a:latin typeface="Cambria" panose="02040503050406030204" pitchFamily="18" charset="0"/>
            </a:endParaRPr>
          </a:p>
        </p:txBody>
      </p:sp>
      <p:sp>
        <p:nvSpPr>
          <p:cNvPr id="7" name="Rettangolo 6"/>
          <p:cNvSpPr/>
          <p:nvPr/>
        </p:nvSpPr>
        <p:spPr>
          <a:xfrm>
            <a:off x="6623720" y="6381328"/>
            <a:ext cx="2520280" cy="369332"/>
          </a:xfrm>
          <a:prstGeom prst="rect">
            <a:avLst/>
          </a:prstGeom>
          <a:ln>
            <a:noFill/>
          </a:ln>
        </p:spPr>
        <p:txBody>
          <a:bodyPr wrap="square">
            <a:spAutoFit/>
          </a:bodyPr>
          <a:lstStyle/>
          <a:p>
            <a:r>
              <a:rPr lang="en-US" i="1" dirty="0" smtClean="0">
                <a:solidFill>
                  <a:schemeClr val="bg1"/>
                </a:solidFill>
                <a:latin typeface="Cambria" panose="02040503050406030204" pitchFamily="18" charset="0"/>
              </a:rPr>
              <a:t>Courtesy of David </a:t>
            </a:r>
            <a:r>
              <a:rPr lang="en-US" i="1" dirty="0" err="1" smtClean="0">
                <a:solidFill>
                  <a:schemeClr val="bg1"/>
                </a:solidFill>
                <a:latin typeface="Cambria" panose="02040503050406030204" pitchFamily="18" charset="0"/>
              </a:rPr>
              <a:t>Hik</a:t>
            </a:r>
            <a:endParaRPr lang="it-IT" i="1" dirty="0">
              <a:solidFill>
                <a:schemeClr val="bg1"/>
              </a:solidFill>
              <a:latin typeface="Cambria" panose="02040503050406030204" pitchFamily="18" charset="0"/>
            </a:endParaRPr>
          </a:p>
        </p:txBody>
      </p:sp>
      <p:pic>
        <p:nvPicPr>
          <p:cNvPr id="8" name="Grafi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88"/>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0656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0" y="3284984"/>
            <a:ext cx="4835219" cy="3304519"/>
          </a:xfrm>
          <a:prstGeom prst="rect">
            <a:avLst/>
          </a:prstGeom>
        </p:spPr>
      </p:pic>
      <p:sp>
        <p:nvSpPr>
          <p:cNvPr id="1051" name="Rettangolo 1050"/>
          <p:cNvSpPr/>
          <p:nvPr/>
        </p:nvSpPr>
        <p:spPr>
          <a:xfrm>
            <a:off x="5251038" y="4193643"/>
            <a:ext cx="3733733" cy="1631216"/>
          </a:xfrm>
          <a:prstGeom prst="rect">
            <a:avLst/>
          </a:prstGeom>
        </p:spPr>
        <p:txBody>
          <a:bodyPr wrap="square">
            <a:spAutoFit/>
          </a:bodyPr>
          <a:lstStyle/>
          <a:p>
            <a:r>
              <a:rPr lang="en-US" sz="2000" dirty="0" smtClean="0">
                <a:latin typeface="Cambria" panose="02040503050406030204" pitchFamily="18" charset="0"/>
              </a:rPr>
              <a:t>The </a:t>
            </a:r>
            <a:r>
              <a:rPr lang="en-US" sz="2000" dirty="0">
                <a:latin typeface="Cambria" panose="02040503050406030204" pitchFamily="18" charset="0"/>
              </a:rPr>
              <a:t>'Blue Growth' Focus Area is supporting the new </a:t>
            </a:r>
            <a:r>
              <a:rPr lang="en-US" sz="2000" b="1" dirty="0">
                <a:latin typeface="Cambria" panose="02040503050406030204" pitchFamily="18" charset="0"/>
              </a:rPr>
              <a:t>Atlantic Ocean Cooperation Research Alliance </a:t>
            </a:r>
            <a:r>
              <a:rPr lang="en-US" sz="2000" dirty="0">
                <a:latin typeface="Cambria" panose="02040503050406030204" pitchFamily="18" charset="0"/>
              </a:rPr>
              <a:t>launched by the Galway Statement in May </a:t>
            </a:r>
            <a:r>
              <a:rPr lang="en-US" sz="2000" dirty="0" smtClean="0">
                <a:latin typeface="Cambria" panose="02040503050406030204" pitchFamily="18" charset="0"/>
              </a:rPr>
              <a:t>2013. </a:t>
            </a:r>
            <a:endParaRPr lang="en-US" sz="2000" dirty="0">
              <a:latin typeface="Cambria" panose="02040503050406030204" pitchFamily="18" charset="0"/>
            </a:endParaRPr>
          </a:p>
        </p:txBody>
      </p:sp>
      <p:sp>
        <p:nvSpPr>
          <p:cNvPr id="1052" name="Rettangolo 1051"/>
          <p:cNvSpPr/>
          <p:nvPr/>
        </p:nvSpPr>
        <p:spPr>
          <a:xfrm>
            <a:off x="179512" y="1052736"/>
            <a:ext cx="8895861" cy="1938992"/>
          </a:xfrm>
          <a:prstGeom prst="rect">
            <a:avLst/>
          </a:prstGeom>
        </p:spPr>
        <p:txBody>
          <a:bodyPr wrap="square">
            <a:spAutoFit/>
          </a:bodyPr>
          <a:lstStyle/>
          <a:p>
            <a:r>
              <a:rPr lang="en-US" sz="2000" b="1" dirty="0" smtClean="0">
                <a:solidFill>
                  <a:srgbClr val="FF0000"/>
                </a:solidFill>
                <a:latin typeface="Cambria" panose="02040503050406030204" pitchFamily="18" charset="0"/>
              </a:rPr>
              <a:t>Call </a:t>
            </a:r>
            <a:r>
              <a:rPr lang="en-US" sz="2000" b="1" dirty="0">
                <a:solidFill>
                  <a:srgbClr val="FF0000"/>
                </a:solidFill>
                <a:latin typeface="Cambria" panose="02040503050406030204" pitchFamily="18" charset="0"/>
              </a:rPr>
              <a:t>for Blue </a:t>
            </a:r>
            <a:r>
              <a:rPr lang="en-US" sz="2000" b="1" dirty="0" smtClean="0">
                <a:solidFill>
                  <a:srgbClr val="FF0000"/>
                </a:solidFill>
                <a:latin typeface="Cambria" panose="02040503050406030204" pitchFamily="18" charset="0"/>
              </a:rPr>
              <a:t>Growth: </a:t>
            </a:r>
            <a:r>
              <a:rPr lang="en-US" sz="2000" b="1" dirty="0">
                <a:solidFill>
                  <a:srgbClr val="FF0000"/>
                </a:solidFill>
                <a:latin typeface="Cambria" panose="02040503050406030204" pitchFamily="18" charset="0"/>
              </a:rPr>
              <a:t>unlocking the potential of Seas and </a:t>
            </a:r>
            <a:r>
              <a:rPr lang="en-US" sz="2000" b="1" dirty="0" smtClean="0">
                <a:solidFill>
                  <a:srgbClr val="FF0000"/>
                </a:solidFill>
                <a:latin typeface="Cambria" panose="02040503050406030204" pitchFamily="18" charset="0"/>
              </a:rPr>
              <a:t>Oceans</a:t>
            </a:r>
            <a:r>
              <a:rPr lang="en-US" sz="2000" dirty="0" smtClean="0">
                <a:solidFill>
                  <a:srgbClr val="FF0000"/>
                </a:solidFill>
                <a:latin typeface="Cambria" panose="02040503050406030204" pitchFamily="18" charset="0"/>
              </a:rPr>
              <a:t> (</a:t>
            </a:r>
            <a:r>
              <a:rPr lang="en-US" sz="2000" dirty="0">
                <a:latin typeface="Cambria" panose="02040503050406030204" pitchFamily="18" charset="0"/>
              </a:rPr>
              <a:t>Pillar: Tackling Societal </a:t>
            </a:r>
            <a:r>
              <a:rPr lang="en-US" sz="2000" dirty="0" smtClean="0">
                <a:latin typeface="Cambria" panose="02040503050406030204" pitchFamily="18" charset="0"/>
              </a:rPr>
              <a:t>Science; Area</a:t>
            </a:r>
            <a:r>
              <a:rPr lang="en-US" sz="2000" dirty="0">
                <a:latin typeface="Cambria" panose="02040503050406030204" pitchFamily="18" charset="0"/>
              </a:rPr>
              <a:t>: Food Security, Sustainable Agriculture and Forestry, Marine, Maritime and Inland Water Research and the </a:t>
            </a:r>
            <a:r>
              <a:rPr lang="en-US" sz="2000" dirty="0" err="1" smtClean="0">
                <a:latin typeface="Cambria" panose="02040503050406030204" pitchFamily="18" charset="0"/>
              </a:rPr>
              <a:t>Bioeconomy</a:t>
            </a:r>
            <a:r>
              <a:rPr lang="en-US" sz="2000" dirty="0">
                <a:latin typeface="Cambria" panose="02040503050406030204" pitchFamily="18" charset="0"/>
              </a:rPr>
              <a:t>)</a:t>
            </a:r>
          </a:p>
          <a:p>
            <a:endParaRPr lang="en-US" sz="2000" dirty="0">
              <a:latin typeface="Cambria" panose="02040503050406030204" pitchFamily="18" charset="0"/>
            </a:endParaRPr>
          </a:p>
          <a:p>
            <a:r>
              <a:rPr lang="en-US" sz="2000" dirty="0" smtClean="0">
                <a:latin typeface="Cambria" panose="02040503050406030204" pitchFamily="18" charset="0"/>
              </a:rPr>
              <a:t>The Call for Blue Growth Call is the main area offering </a:t>
            </a:r>
            <a:r>
              <a:rPr lang="en-US" sz="2000" dirty="0">
                <a:latin typeface="Cambria" panose="02040503050406030204" pitchFamily="18" charset="0"/>
              </a:rPr>
              <a:t>opportunities to develop </a:t>
            </a:r>
            <a:r>
              <a:rPr lang="en-US" sz="2000" b="1" dirty="0">
                <a:latin typeface="Cambria" panose="02040503050406030204" pitchFamily="18" charset="0"/>
              </a:rPr>
              <a:t>research linked to </a:t>
            </a:r>
            <a:r>
              <a:rPr lang="en-US" sz="2000" b="1" dirty="0" smtClean="0">
                <a:latin typeface="Cambria" panose="02040503050406030204" pitchFamily="18" charset="0"/>
              </a:rPr>
              <a:t>polar and </a:t>
            </a:r>
            <a:r>
              <a:rPr lang="en-US" sz="2000" b="1" dirty="0" err="1" smtClean="0">
                <a:latin typeface="Cambria" panose="02040503050406030204" pitchFamily="18" charset="0"/>
              </a:rPr>
              <a:t>circum</a:t>
            </a:r>
            <a:r>
              <a:rPr lang="en-US" sz="2000" b="1" dirty="0" smtClean="0">
                <a:latin typeface="Cambria" panose="02040503050406030204" pitchFamily="18" charset="0"/>
              </a:rPr>
              <a:t>-polar life, climate and environment</a:t>
            </a:r>
            <a:r>
              <a:rPr lang="en-US" sz="2000" dirty="0" smtClean="0">
                <a:latin typeface="Cambria" panose="02040503050406030204" pitchFamily="18" charset="0"/>
              </a:rPr>
              <a:t>. </a:t>
            </a:r>
            <a:endParaRPr lang="en-US" sz="2000" dirty="0">
              <a:latin typeface="Cambria" panose="02040503050406030204" pitchFamily="18" charset="0"/>
            </a:endParaRPr>
          </a:p>
        </p:txBody>
      </p:sp>
      <p:sp>
        <p:nvSpPr>
          <p:cNvPr id="2" name="CasellaDiTesto 1"/>
          <p:cNvSpPr txBox="1"/>
          <p:nvPr/>
        </p:nvSpPr>
        <p:spPr>
          <a:xfrm>
            <a:off x="4716016" y="6220171"/>
            <a:ext cx="2993370" cy="369332"/>
          </a:xfrm>
          <a:prstGeom prst="rect">
            <a:avLst/>
          </a:prstGeom>
          <a:noFill/>
        </p:spPr>
        <p:txBody>
          <a:bodyPr wrap="square" rtlCol="0">
            <a:spAutoFit/>
          </a:bodyPr>
          <a:lstStyle/>
          <a:p>
            <a:r>
              <a:rPr lang="en-US" dirty="0" err="1" smtClean="0"/>
              <a:t>iAOOS</a:t>
            </a:r>
            <a:r>
              <a:rPr lang="en-US" dirty="0" smtClean="0"/>
              <a:t>, </a:t>
            </a:r>
            <a:r>
              <a:rPr lang="en-US" sz="1100" i="1" dirty="0" smtClean="0">
                <a:latin typeface="Cambria" panose="02040503050406030204" pitchFamily="18" charset="0"/>
              </a:rPr>
              <a:t>courtesy of NPI </a:t>
            </a:r>
            <a:endParaRPr lang="it-IT" sz="1100" i="1" dirty="0">
              <a:latin typeface="Cambria" panose="02040503050406030204" pitchFamily="18" charset="0"/>
            </a:endParaRPr>
          </a:p>
        </p:txBody>
      </p:sp>
    </p:spTree>
    <p:extLst>
      <p:ext uri="{BB962C8B-B14F-4D97-AF65-F5344CB8AC3E}">
        <p14:creationId xmlns:p14="http://schemas.microsoft.com/office/powerpoint/2010/main" val="4391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ttangolo 1"/>
          <p:cNvSpPr/>
          <p:nvPr/>
        </p:nvSpPr>
        <p:spPr>
          <a:xfrm>
            <a:off x="197157" y="3429000"/>
            <a:ext cx="8604956" cy="2862322"/>
          </a:xfrm>
          <a:prstGeom prst="rect">
            <a:avLst/>
          </a:prstGeom>
        </p:spPr>
        <p:txBody>
          <a:bodyPr wrap="square">
            <a:spAutoFit/>
          </a:bodyPr>
          <a:lstStyle/>
          <a:p>
            <a:r>
              <a:rPr lang="en-US" sz="2000" b="1" dirty="0" smtClean="0">
                <a:solidFill>
                  <a:srgbClr val="FF0000"/>
                </a:solidFill>
                <a:latin typeface="Cambria" panose="02040503050406030204" pitchFamily="18" charset="0"/>
              </a:rPr>
              <a:t>Other relevant supported actions within Horizon 2020 are:</a:t>
            </a:r>
          </a:p>
          <a:p>
            <a:endParaRPr lang="en-US" sz="2000" b="1" dirty="0">
              <a:latin typeface="Cambria" panose="02040503050406030204" pitchFamily="18" charset="0"/>
            </a:endParaRPr>
          </a:p>
          <a:p>
            <a:pPr marL="285750" indent="-285750">
              <a:buFont typeface="Cambria" panose="02040503050406030204" pitchFamily="18" charset="0"/>
              <a:buChar char="−"/>
            </a:pPr>
            <a:r>
              <a:rPr lang="en-US" sz="2000" b="1" dirty="0" smtClean="0">
                <a:latin typeface="Cambria" panose="02040503050406030204" pitchFamily="18" charset="0"/>
              </a:rPr>
              <a:t>Integrated </a:t>
            </a:r>
            <a:r>
              <a:rPr lang="en-US" sz="2000" b="1" dirty="0">
                <a:latin typeface="Cambria" panose="02040503050406030204" pitchFamily="18" charset="0"/>
              </a:rPr>
              <a:t>Atlantic Ocean Observing System (</a:t>
            </a:r>
            <a:r>
              <a:rPr lang="en-US" sz="2000" b="1" dirty="0" smtClean="0">
                <a:latin typeface="Cambria" panose="02040503050406030204" pitchFamily="18" charset="0"/>
              </a:rPr>
              <a:t>IAOOS)</a:t>
            </a:r>
            <a:r>
              <a:rPr lang="en-US" sz="2000" dirty="0" smtClean="0">
                <a:latin typeface="Cambria" panose="02040503050406030204" pitchFamily="18" charset="0"/>
              </a:rPr>
              <a:t>;  </a:t>
            </a:r>
            <a:r>
              <a:rPr lang="en-US" sz="2000" dirty="0">
                <a:latin typeface="Cambria" panose="02040503050406030204" pitchFamily="18" charset="0"/>
              </a:rPr>
              <a:t>interoperable exchange of Atlantic ocean observation as promoted through </a:t>
            </a:r>
            <a:r>
              <a:rPr lang="en-US" sz="2000" dirty="0" smtClean="0">
                <a:latin typeface="Cambria" panose="02040503050406030204" pitchFamily="18" charset="0"/>
              </a:rPr>
              <a:t>GEO</a:t>
            </a:r>
            <a:r>
              <a:rPr lang="en-US" sz="2000" dirty="0">
                <a:latin typeface="Cambria" panose="02040503050406030204" pitchFamily="18" charset="0"/>
              </a:rPr>
              <a:t>. </a:t>
            </a:r>
            <a:endParaRPr lang="en-US" sz="2000" dirty="0" smtClean="0">
              <a:latin typeface="Cambria" panose="02040503050406030204" pitchFamily="18" charset="0"/>
            </a:endParaRPr>
          </a:p>
          <a:p>
            <a:pPr marL="285750" indent="-285750">
              <a:buFont typeface="Cambria" panose="02040503050406030204" pitchFamily="18" charset="0"/>
              <a:buChar char="−"/>
            </a:pPr>
            <a:r>
              <a:rPr lang="en-US" sz="2000" dirty="0" smtClean="0">
                <a:latin typeface="Cambria" panose="02040503050406030204" pitchFamily="18" charset="0"/>
              </a:rPr>
              <a:t>New </a:t>
            </a:r>
            <a:r>
              <a:rPr lang="en-US" sz="2000" dirty="0">
                <a:latin typeface="Cambria" panose="02040503050406030204" pitchFamily="18" charset="0"/>
              </a:rPr>
              <a:t>generation of advanced and well-evaluated global climate and Earth-system models and related </a:t>
            </a:r>
            <a:r>
              <a:rPr lang="en-US" sz="2000" b="1" dirty="0">
                <a:latin typeface="Cambria" panose="02040503050406030204" pitchFamily="18" charset="0"/>
              </a:rPr>
              <a:t>prediction </a:t>
            </a:r>
            <a:r>
              <a:rPr lang="en-US" sz="2000" b="1" dirty="0" smtClean="0">
                <a:latin typeface="Cambria" panose="02040503050406030204" pitchFamily="18" charset="0"/>
              </a:rPr>
              <a:t>systems</a:t>
            </a:r>
          </a:p>
          <a:p>
            <a:pPr marL="285750" indent="-285750">
              <a:buFont typeface="Cambria" panose="02040503050406030204" pitchFamily="18" charset="0"/>
              <a:buChar char="−"/>
            </a:pPr>
            <a:r>
              <a:rPr lang="en-US" sz="2000" dirty="0" smtClean="0">
                <a:latin typeface="Cambria" panose="02040503050406030204" pitchFamily="18" charset="0"/>
              </a:rPr>
              <a:t>Strengthening </a:t>
            </a:r>
            <a:r>
              <a:rPr lang="en-US" sz="2000" b="1" dirty="0">
                <a:latin typeface="Cambria" panose="02040503050406030204" pitchFamily="18" charset="0"/>
              </a:rPr>
              <a:t>European participation within Global Earth Observation (GEO) </a:t>
            </a:r>
            <a:r>
              <a:rPr lang="en-US" sz="2000" dirty="0">
                <a:latin typeface="Cambria" panose="02040503050406030204" pitchFamily="18" charset="0"/>
              </a:rPr>
              <a:t>and Global Earth Observation System of Systems (GEOSS</a:t>
            </a:r>
            <a:r>
              <a:rPr lang="en-US" sz="2000" dirty="0" smtClean="0">
                <a:latin typeface="Cambria" panose="02040503050406030204" pitchFamily="18" charset="0"/>
              </a:rPr>
              <a:t>)</a:t>
            </a:r>
          </a:p>
          <a:p>
            <a:pPr marL="285750" indent="-285750">
              <a:buFont typeface="Cambria" panose="02040503050406030204" pitchFamily="18" charset="0"/>
              <a:buChar char="−"/>
            </a:pPr>
            <a:r>
              <a:rPr lang="en-US" sz="2000" dirty="0" smtClean="0">
                <a:latin typeface="Cambria" panose="02040503050406030204" pitchFamily="18" charset="0"/>
              </a:rPr>
              <a:t>Collection </a:t>
            </a:r>
            <a:r>
              <a:rPr lang="en-US" sz="2000" dirty="0">
                <a:latin typeface="Cambria" panose="02040503050406030204" pitchFamily="18" charset="0"/>
              </a:rPr>
              <a:t>and availability of </a:t>
            </a:r>
            <a:r>
              <a:rPr lang="en-US" sz="2000" b="1" dirty="0">
                <a:latin typeface="Cambria" panose="02040503050406030204" pitchFamily="18" charset="0"/>
              </a:rPr>
              <a:t>Earth Observation data </a:t>
            </a:r>
            <a:r>
              <a:rPr lang="en-US" sz="2000" dirty="0">
                <a:latin typeface="Cambria" panose="02040503050406030204" pitchFamily="18" charset="0"/>
              </a:rPr>
              <a:t>and information</a:t>
            </a:r>
            <a:r>
              <a:rPr lang="en-US" sz="2000" dirty="0" smtClean="0">
                <a:latin typeface="Cambria" panose="02040503050406030204" pitchFamily="18" charset="0"/>
              </a:rPr>
              <a:t>. </a:t>
            </a:r>
            <a:endParaRPr lang="en-US" sz="2000" dirty="0">
              <a:latin typeface="Cambria" panose="02040503050406030204" pitchFamily="18" charset="0"/>
            </a:endParaRPr>
          </a:p>
        </p:txBody>
      </p:sp>
      <p:sp>
        <p:nvSpPr>
          <p:cNvPr id="5" name="Rettangolo 4"/>
          <p:cNvSpPr/>
          <p:nvPr/>
        </p:nvSpPr>
        <p:spPr>
          <a:xfrm>
            <a:off x="2086860" y="836712"/>
            <a:ext cx="6737614" cy="2423292"/>
          </a:xfrm>
          <a:prstGeom prst="rect">
            <a:avLst/>
          </a:prstGeom>
        </p:spPr>
        <p:txBody>
          <a:bodyPr wrap="square">
            <a:spAutoFit/>
          </a:bodyPr>
          <a:lstStyle/>
          <a:p>
            <a:pPr>
              <a:lnSpc>
                <a:spcPct val="115000"/>
              </a:lnSpc>
              <a:spcAft>
                <a:spcPts val="1000"/>
              </a:spcAft>
            </a:pPr>
            <a:r>
              <a:rPr lang="en-US" dirty="0">
                <a:latin typeface="Cambria" panose="02040503050406030204" pitchFamily="18" charset="0"/>
                <a:ea typeface="Calibri" panose="020F0502020204030204" pitchFamily="34" charset="0"/>
                <a:cs typeface="Calibri" panose="020F0502020204030204" pitchFamily="34" charset="0"/>
              </a:rPr>
              <a:t>In the framework, the European Commission funded the 5 years </a:t>
            </a:r>
            <a:r>
              <a:rPr lang="en-US" b="1" dirty="0">
                <a:solidFill>
                  <a:srgbClr val="FF0000"/>
                </a:solidFill>
                <a:latin typeface="Cambria" panose="02040503050406030204" pitchFamily="18" charset="0"/>
                <a:ea typeface="Calibri" panose="020F0502020204030204" pitchFamily="34" charset="0"/>
                <a:cs typeface="Calibri" panose="020F0502020204030204" pitchFamily="34" charset="0"/>
              </a:rPr>
              <a:t>European Polar Board </a:t>
            </a:r>
            <a:r>
              <a:rPr lang="en-US" dirty="0">
                <a:latin typeface="Cambria" panose="02040503050406030204" pitchFamily="18" charset="0"/>
                <a:ea typeface="Calibri" panose="020F0502020204030204" pitchFamily="34" charset="0"/>
                <a:cs typeface="Calibri" panose="020F0502020204030204" pitchFamily="34" charset="0"/>
              </a:rPr>
              <a:t>application </a:t>
            </a:r>
            <a:r>
              <a:rPr lang="en-US" b="1" dirty="0">
                <a:solidFill>
                  <a:srgbClr val="FF0000"/>
                </a:solidFill>
                <a:latin typeface="Cambria" panose="02040503050406030204" pitchFamily="18" charset="0"/>
                <a:ea typeface="Calibri" panose="020F0502020204030204" pitchFamily="34" charset="0"/>
                <a:cs typeface="Calibri" panose="020F0502020204030204" pitchFamily="34" charset="0"/>
              </a:rPr>
              <a:t>EU/</a:t>
            </a:r>
            <a:r>
              <a:rPr lang="en-US" b="1" dirty="0" err="1">
                <a:solidFill>
                  <a:srgbClr val="FF0000"/>
                </a:solidFill>
                <a:latin typeface="Cambria" panose="02040503050406030204" pitchFamily="18" charset="0"/>
                <a:ea typeface="Calibri" panose="020F0502020204030204" pitchFamily="34" charset="0"/>
                <a:cs typeface="Calibri" panose="020F0502020204030204" pitchFamily="34" charset="0"/>
              </a:rPr>
              <a:t>Polarnet</a:t>
            </a:r>
            <a:r>
              <a:rPr lang="en-US" b="1" dirty="0">
                <a:solidFill>
                  <a:srgbClr val="FF0000"/>
                </a:solidFill>
                <a:latin typeface="Cambria" panose="02040503050406030204" pitchFamily="18" charset="0"/>
                <a:ea typeface="Calibri" panose="020F0502020204030204" pitchFamily="34" charset="0"/>
                <a:cs typeface="Calibri" panose="020F0502020204030204" pitchFamily="34" charset="0"/>
              </a:rPr>
              <a:t> </a:t>
            </a:r>
            <a:r>
              <a:rPr lang="en-US" dirty="0">
                <a:latin typeface="Cambria" panose="02040503050406030204" pitchFamily="18" charset="0"/>
                <a:ea typeface="Calibri" panose="020F0502020204030204" pitchFamily="34" charset="0"/>
                <a:cs typeface="Calibri" panose="020F0502020204030204" pitchFamily="34" charset="0"/>
              </a:rPr>
              <a:t>– Connecting Science with Society. </a:t>
            </a:r>
            <a:endParaRPr lang="en-US" dirty="0" smtClean="0">
              <a:latin typeface="Cambria" panose="02040503050406030204" pitchFamily="18" charset="0"/>
              <a:ea typeface="Calibri" panose="020F0502020204030204" pitchFamily="34" charset="0"/>
              <a:cs typeface="Calibri" panose="020F0502020204030204" pitchFamily="34" charset="0"/>
            </a:endParaRPr>
          </a:p>
          <a:p>
            <a:pPr>
              <a:lnSpc>
                <a:spcPct val="115000"/>
              </a:lnSpc>
              <a:spcAft>
                <a:spcPts val="1000"/>
              </a:spcAft>
            </a:pPr>
            <a:r>
              <a:rPr lang="en-US" dirty="0" smtClean="0">
                <a:latin typeface="Cambria" panose="02040503050406030204" pitchFamily="18" charset="0"/>
                <a:ea typeface="Calibri" panose="020F0502020204030204" pitchFamily="34" charset="0"/>
                <a:cs typeface="Calibri" panose="020F0502020204030204" pitchFamily="34" charset="0"/>
              </a:rPr>
              <a:t>EU-</a:t>
            </a:r>
            <a:r>
              <a:rPr lang="en-US" dirty="0" err="1" smtClean="0">
                <a:latin typeface="Cambria" panose="02040503050406030204" pitchFamily="18" charset="0"/>
                <a:ea typeface="Calibri" panose="020F0502020204030204" pitchFamily="34" charset="0"/>
                <a:cs typeface="Calibri" panose="020F0502020204030204" pitchFamily="34" charset="0"/>
              </a:rPr>
              <a:t>PolarNET</a:t>
            </a:r>
            <a:r>
              <a:rPr lang="en-US" dirty="0" smtClean="0">
                <a:latin typeface="Cambria" panose="02040503050406030204" pitchFamily="18" charset="0"/>
                <a:ea typeface="Calibri" panose="020F0502020204030204" pitchFamily="34" charset="0"/>
                <a:cs typeface="Calibri" panose="020F0502020204030204" pitchFamily="34" charset="0"/>
              </a:rPr>
              <a:t> </a:t>
            </a:r>
            <a:r>
              <a:rPr lang="en-US" dirty="0">
                <a:latin typeface="Cambria" panose="02040503050406030204" pitchFamily="18" charset="0"/>
                <a:ea typeface="Calibri" panose="020F0502020204030204" pitchFamily="34" charset="0"/>
                <a:cs typeface="Calibri" panose="020F0502020204030204" pitchFamily="34" charset="0"/>
              </a:rPr>
              <a:t>aims to develop an </a:t>
            </a:r>
            <a:r>
              <a:rPr lang="en-US" b="1" dirty="0">
                <a:latin typeface="Cambria" panose="02040503050406030204" pitchFamily="18" charset="0"/>
                <a:ea typeface="Calibri" panose="020F0502020204030204" pitchFamily="34" charset="0"/>
                <a:cs typeface="Calibri" panose="020F0502020204030204" pitchFamily="34" charset="0"/>
              </a:rPr>
              <a:t>Integrated European Polar Research </a:t>
            </a:r>
            <a:r>
              <a:rPr lang="en-US" b="1" dirty="0" err="1">
                <a:latin typeface="Cambria" panose="02040503050406030204" pitchFamily="18" charset="0"/>
                <a:ea typeface="Calibri" panose="020F0502020204030204" pitchFamily="34" charset="0"/>
                <a:cs typeface="Calibri" panose="020F0502020204030204" pitchFamily="34" charset="0"/>
              </a:rPr>
              <a:t>Programme</a:t>
            </a:r>
            <a:r>
              <a:rPr lang="en-US" dirty="0">
                <a:latin typeface="Cambria" panose="02040503050406030204" pitchFamily="18" charset="0"/>
                <a:ea typeface="Calibri" panose="020F0502020204030204" pitchFamily="34" charset="0"/>
                <a:cs typeface="Calibri" panose="020F0502020204030204" pitchFamily="34" charset="0"/>
              </a:rPr>
              <a:t> that will </a:t>
            </a:r>
            <a:r>
              <a:rPr lang="en-US" dirty="0" smtClean="0">
                <a:latin typeface="Cambria" panose="02040503050406030204" pitchFamily="18" charset="0"/>
                <a:ea typeface="Calibri" panose="020F0502020204030204" pitchFamily="34" charset="0"/>
                <a:cs typeface="Calibri" panose="020F0502020204030204" pitchFamily="34" charset="0"/>
              </a:rPr>
              <a:t>conduct </a:t>
            </a:r>
            <a:r>
              <a:rPr lang="en-US" b="1" dirty="0">
                <a:latin typeface="Cambria" panose="02040503050406030204" pitchFamily="18" charset="0"/>
                <a:ea typeface="Calibri" panose="020F0502020204030204" pitchFamily="34" charset="0"/>
                <a:cs typeface="Calibri" panose="020F0502020204030204" pitchFamily="34" charset="0"/>
              </a:rPr>
              <a:t>societally-important, </a:t>
            </a:r>
            <a:r>
              <a:rPr lang="en-US" b="1" dirty="0" smtClean="0">
                <a:latin typeface="Cambria" panose="02040503050406030204" pitchFamily="18" charset="0"/>
                <a:ea typeface="Calibri" panose="020F0502020204030204" pitchFamily="34" charset="0"/>
                <a:cs typeface="Calibri" panose="020F0502020204030204" pitchFamily="34" charset="0"/>
              </a:rPr>
              <a:t>science </a:t>
            </a:r>
            <a:r>
              <a:rPr lang="en-US" b="1" dirty="0">
                <a:latin typeface="Cambria" panose="02040503050406030204" pitchFamily="18" charset="0"/>
                <a:ea typeface="Calibri" panose="020F0502020204030204" pitchFamily="34" charset="0"/>
                <a:cs typeface="Calibri" panose="020F0502020204030204" pitchFamily="34" charset="0"/>
              </a:rPr>
              <a:t>and observations in both polar regions </a:t>
            </a:r>
            <a:r>
              <a:rPr lang="en-US" dirty="0">
                <a:latin typeface="Cambria" panose="02040503050406030204" pitchFamily="18" charset="0"/>
                <a:ea typeface="Calibri" panose="020F0502020204030204" pitchFamily="34" charset="0"/>
                <a:cs typeface="Calibri" panose="020F0502020204030204" pitchFamily="34" charset="0"/>
              </a:rPr>
              <a:t>over the next few decades. </a:t>
            </a:r>
          </a:p>
        </p:txBody>
      </p:sp>
      <p:pic>
        <p:nvPicPr>
          <p:cNvPr id="10" name="Immagine 9"/>
          <p:cNvPicPr>
            <a:picLocks noChangeAspect="1"/>
          </p:cNvPicPr>
          <p:nvPr/>
        </p:nvPicPr>
        <p:blipFill>
          <a:blip r:embed="rId2"/>
          <a:stretch>
            <a:fillRect/>
          </a:stretch>
        </p:blipFill>
        <p:spPr>
          <a:xfrm>
            <a:off x="197157" y="836712"/>
            <a:ext cx="1889230" cy="2304256"/>
          </a:xfrm>
          <a:prstGeom prst="rect">
            <a:avLst/>
          </a:prstGeom>
        </p:spPr>
      </p:pic>
    </p:spTree>
    <p:extLst>
      <p:ext uri="{BB962C8B-B14F-4D97-AF65-F5344CB8AC3E}">
        <p14:creationId xmlns:p14="http://schemas.microsoft.com/office/powerpoint/2010/main" val="191366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p:cNvSpPr txBox="1">
            <a:spLocks/>
          </p:cNvSpPr>
          <p:nvPr/>
        </p:nvSpPr>
        <p:spPr>
          <a:xfrm>
            <a:off x="-108520" y="1772816"/>
            <a:ext cx="8766981" cy="1152128"/>
          </a:xfrm>
          <a:prstGeom prst="rect">
            <a:avLst/>
          </a:prstGeom>
          <a:effectLst>
            <a:glow>
              <a:schemeClr val="accent1"/>
            </a:glow>
          </a:effectLst>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it-IT" sz="3200" dirty="0" smtClean="0">
                <a:solidFill>
                  <a:srgbClr val="FFFF00"/>
                </a:solidFill>
                <a:effectLst/>
                <a:latin typeface="Cambria" panose="02040503050406030204" pitchFamily="18" charset="0"/>
              </a:rPr>
              <a:t>INFRASTRUCTURE AND NETWORKS FOR POLAR OBSERVATIONS AND MONITORING</a:t>
            </a:r>
            <a:endParaRPr lang="it-IT" sz="3200" dirty="0">
              <a:solidFill>
                <a:srgbClr val="FFFF00"/>
              </a:solidFill>
              <a:effectLst/>
            </a:endParaRPr>
          </a:p>
        </p:txBody>
      </p:sp>
    </p:spTree>
    <p:extLst>
      <p:ext uri="{BB962C8B-B14F-4D97-AF65-F5344CB8AC3E}">
        <p14:creationId xmlns:p14="http://schemas.microsoft.com/office/powerpoint/2010/main" val="20393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vale 6"/>
          <p:cNvSpPr/>
          <p:nvPr/>
        </p:nvSpPr>
        <p:spPr>
          <a:xfrm>
            <a:off x="2626551" y="2502697"/>
            <a:ext cx="3291076" cy="2151142"/>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352132" y="1366327"/>
            <a:ext cx="2379360" cy="430887"/>
          </a:xfrm>
          <a:prstGeom prst="rect">
            <a:avLst/>
          </a:prstGeom>
          <a:noFill/>
          <a:ln>
            <a:noFill/>
          </a:ln>
        </p:spPr>
        <p:txBody>
          <a:bodyPr wrap="square" rtlCol="0">
            <a:spAutoFit/>
          </a:bodyPr>
          <a:lstStyle/>
          <a:p>
            <a:pPr algn="ctr"/>
            <a:r>
              <a:rPr lang="en-US" sz="2200" b="1" dirty="0" smtClean="0">
                <a:solidFill>
                  <a:schemeClr val="accent1">
                    <a:lumMod val="75000"/>
                  </a:schemeClr>
                </a:solidFill>
                <a:latin typeface="Cambria" panose="02040503050406030204" pitchFamily="18" charset="0"/>
              </a:rPr>
              <a:t>Societal Needs</a:t>
            </a:r>
            <a:endParaRPr lang="it-IT" sz="2200" b="1" dirty="0">
              <a:solidFill>
                <a:schemeClr val="accent1">
                  <a:lumMod val="75000"/>
                </a:schemeClr>
              </a:solidFill>
              <a:latin typeface="Cambria" panose="02040503050406030204" pitchFamily="18" charset="0"/>
            </a:endParaRPr>
          </a:p>
        </p:txBody>
      </p:sp>
      <p:sp>
        <p:nvSpPr>
          <p:cNvPr id="6" name="CasellaDiTesto 5"/>
          <p:cNvSpPr txBox="1"/>
          <p:nvPr/>
        </p:nvSpPr>
        <p:spPr>
          <a:xfrm>
            <a:off x="2812121" y="1400986"/>
            <a:ext cx="3276274" cy="430887"/>
          </a:xfrm>
          <a:prstGeom prst="rect">
            <a:avLst/>
          </a:prstGeom>
          <a:noFill/>
          <a:ln>
            <a:noFill/>
          </a:ln>
        </p:spPr>
        <p:txBody>
          <a:bodyPr wrap="square" rtlCol="0">
            <a:spAutoFit/>
          </a:bodyPr>
          <a:lstStyle/>
          <a:p>
            <a:pPr algn="ctr"/>
            <a:r>
              <a:rPr lang="en-US" sz="2200" b="1" dirty="0" smtClean="0">
                <a:solidFill>
                  <a:schemeClr val="accent1">
                    <a:lumMod val="75000"/>
                  </a:schemeClr>
                </a:solidFill>
                <a:latin typeface="Cambria" panose="02040503050406030204" pitchFamily="18" charset="0"/>
              </a:rPr>
              <a:t>Scientific questions</a:t>
            </a:r>
            <a:endParaRPr lang="it-IT" sz="2200" b="1" dirty="0">
              <a:solidFill>
                <a:schemeClr val="accent1">
                  <a:lumMod val="75000"/>
                </a:schemeClr>
              </a:solidFill>
              <a:latin typeface="Cambria" panose="02040503050406030204" pitchFamily="18" charset="0"/>
            </a:endParaRPr>
          </a:p>
        </p:txBody>
      </p:sp>
      <p:sp>
        <p:nvSpPr>
          <p:cNvPr id="8" name="CasellaDiTesto 7"/>
          <p:cNvSpPr txBox="1"/>
          <p:nvPr/>
        </p:nvSpPr>
        <p:spPr>
          <a:xfrm>
            <a:off x="2871362" y="4721145"/>
            <a:ext cx="3168352" cy="769441"/>
          </a:xfrm>
          <a:prstGeom prst="rect">
            <a:avLst/>
          </a:prstGeom>
          <a:solidFill>
            <a:schemeClr val="bg1">
              <a:alpha val="25000"/>
            </a:schemeClr>
          </a:solidFill>
          <a:ln>
            <a:noFill/>
          </a:ln>
          <a:effectLst>
            <a:softEdge rad="127000"/>
          </a:effectLst>
        </p:spPr>
        <p:txBody>
          <a:bodyPr wrap="square" rtlCol="0">
            <a:spAutoFit/>
          </a:bodyPr>
          <a:lstStyle/>
          <a:p>
            <a:pPr algn="ctr"/>
            <a:r>
              <a:rPr lang="en-US" sz="2200" b="1" dirty="0" smtClean="0">
                <a:solidFill>
                  <a:srgbClr val="FF0000"/>
                </a:solidFill>
                <a:latin typeface="Cambria" panose="02040503050406030204" pitchFamily="18" charset="0"/>
              </a:rPr>
              <a:t>Delivery</a:t>
            </a:r>
          </a:p>
          <a:p>
            <a:pPr algn="ctr"/>
            <a:r>
              <a:rPr lang="en-US" sz="2200" b="1" dirty="0" smtClean="0">
                <a:solidFill>
                  <a:srgbClr val="FF0000"/>
                </a:solidFill>
                <a:latin typeface="Cambria" panose="02040503050406030204" pitchFamily="18" charset="0"/>
              </a:rPr>
              <a:t>Predictions/Scenarios</a:t>
            </a:r>
            <a:endParaRPr lang="it-IT" sz="2200" b="1" dirty="0">
              <a:solidFill>
                <a:srgbClr val="FF0000"/>
              </a:solidFill>
              <a:latin typeface="Cambria" panose="02040503050406030204" pitchFamily="18" charset="0"/>
            </a:endParaRPr>
          </a:p>
        </p:txBody>
      </p:sp>
      <p:sp>
        <p:nvSpPr>
          <p:cNvPr id="10" name="CasellaDiTesto 9"/>
          <p:cNvSpPr txBox="1"/>
          <p:nvPr/>
        </p:nvSpPr>
        <p:spPr>
          <a:xfrm>
            <a:off x="5650353" y="4123411"/>
            <a:ext cx="3493647" cy="430887"/>
          </a:xfrm>
          <a:prstGeom prst="rect">
            <a:avLst/>
          </a:prstGeom>
          <a:solidFill>
            <a:schemeClr val="bg1">
              <a:alpha val="25000"/>
            </a:schemeClr>
          </a:solidFill>
          <a:effectLst>
            <a:softEdge rad="127000"/>
          </a:effectLst>
        </p:spPr>
        <p:txBody>
          <a:bodyPr wrap="square" rtlCol="0">
            <a:spAutoFit/>
          </a:bodyPr>
          <a:lstStyle/>
          <a:p>
            <a:pPr algn="ctr"/>
            <a:r>
              <a:rPr lang="en-US" sz="2200" b="1" dirty="0" smtClean="0">
                <a:solidFill>
                  <a:srgbClr val="FF0000"/>
                </a:solidFill>
                <a:latin typeface="Cambria" panose="02040503050406030204" pitchFamily="18" charset="0"/>
              </a:rPr>
              <a:t>Observation networks </a:t>
            </a:r>
            <a:endParaRPr lang="it-IT" sz="2200" b="1" dirty="0">
              <a:solidFill>
                <a:srgbClr val="FF0000"/>
              </a:solidFill>
              <a:latin typeface="Cambria" panose="02040503050406030204" pitchFamily="18" charset="0"/>
            </a:endParaRPr>
          </a:p>
        </p:txBody>
      </p:sp>
      <p:sp>
        <p:nvSpPr>
          <p:cNvPr id="11" name="CasellaDiTesto 10"/>
          <p:cNvSpPr txBox="1"/>
          <p:nvPr/>
        </p:nvSpPr>
        <p:spPr>
          <a:xfrm>
            <a:off x="247983" y="3738690"/>
            <a:ext cx="2521640" cy="769441"/>
          </a:xfrm>
          <a:prstGeom prst="rect">
            <a:avLst/>
          </a:prstGeom>
          <a:solidFill>
            <a:schemeClr val="bg1">
              <a:alpha val="25000"/>
            </a:schemeClr>
          </a:solidFill>
          <a:effectLst>
            <a:softEdge rad="127000"/>
          </a:effectLst>
        </p:spPr>
        <p:txBody>
          <a:bodyPr wrap="square" rtlCol="0">
            <a:spAutoFit/>
          </a:bodyPr>
          <a:lstStyle/>
          <a:p>
            <a:pPr algn="ctr"/>
            <a:r>
              <a:rPr lang="en-US" sz="2200" b="1" dirty="0" smtClean="0">
                <a:solidFill>
                  <a:srgbClr val="FF0000"/>
                </a:solidFill>
                <a:latin typeface="Cambria" panose="02040503050406030204" pitchFamily="18" charset="0"/>
              </a:rPr>
              <a:t>Verification and improvement</a:t>
            </a:r>
            <a:endParaRPr lang="it-IT" sz="2200" b="1" dirty="0">
              <a:solidFill>
                <a:srgbClr val="FF0000"/>
              </a:solidFill>
              <a:latin typeface="Cambria" panose="02040503050406030204" pitchFamily="18" charset="0"/>
            </a:endParaRPr>
          </a:p>
        </p:txBody>
      </p:sp>
      <p:cxnSp>
        <p:nvCxnSpPr>
          <p:cNvPr id="13" name="Connettore 1 12"/>
          <p:cNvCxnSpPr/>
          <p:nvPr/>
        </p:nvCxnSpPr>
        <p:spPr>
          <a:xfrm>
            <a:off x="2785963" y="4283191"/>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CasellaDiTesto 26"/>
          <p:cNvSpPr txBox="1"/>
          <p:nvPr/>
        </p:nvSpPr>
        <p:spPr>
          <a:xfrm>
            <a:off x="5713338" y="2369163"/>
            <a:ext cx="3133905" cy="769441"/>
          </a:xfrm>
          <a:prstGeom prst="rect">
            <a:avLst/>
          </a:prstGeom>
          <a:solidFill>
            <a:schemeClr val="bg1">
              <a:alpha val="25000"/>
            </a:schemeClr>
          </a:solidFill>
          <a:effectLst>
            <a:softEdge rad="127000"/>
          </a:effectLst>
        </p:spPr>
        <p:txBody>
          <a:bodyPr wrap="square" rtlCol="0">
            <a:spAutoFit/>
          </a:bodyPr>
          <a:lstStyle/>
          <a:p>
            <a:pPr algn="ctr"/>
            <a:r>
              <a:rPr lang="en-US" sz="2200" b="1" dirty="0" smtClean="0">
                <a:solidFill>
                  <a:srgbClr val="FF0000"/>
                </a:solidFill>
                <a:latin typeface="Cambria" panose="02040503050406030204" pitchFamily="18" charset="0"/>
              </a:rPr>
              <a:t>Observation targets and methodologies</a:t>
            </a:r>
            <a:endParaRPr lang="it-IT" sz="2200" b="1" dirty="0">
              <a:solidFill>
                <a:srgbClr val="FF0000"/>
              </a:solidFill>
              <a:latin typeface="Cambria" panose="02040503050406030204" pitchFamily="18" charset="0"/>
            </a:endParaRPr>
          </a:p>
        </p:txBody>
      </p:sp>
      <p:sp>
        <p:nvSpPr>
          <p:cNvPr id="12" name="Freccia circolare in giù 11"/>
          <p:cNvSpPr/>
          <p:nvPr/>
        </p:nvSpPr>
        <p:spPr>
          <a:xfrm rot="5400000">
            <a:off x="4240086" y="3089158"/>
            <a:ext cx="2354576" cy="104016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00">
              <a:solidFill>
                <a:schemeClr val="tx1"/>
              </a:solidFill>
              <a:latin typeface="Cambria" panose="02040503050406030204" pitchFamily="18" charset="0"/>
            </a:endParaRPr>
          </a:p>
        </p:txBody>
      </p:sp>
      <p:sp>
        <p:nvSpPr>
          <p:cNvPr id="29" name="Freccia circolare in giù 28"/>
          <p:cNvSpPr/>
          <p:nvPr/>
        </p:nvSpPr>
        <p:spPr>
          <a:xfrm rot="16200000">
            <a:off x="2040783" y="2912135"/>
            <a:ext cx="2383571" cy="121203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00">
              <a:solidFill>
                <a:schemeClr val="tx1"/>
              </a:solidFill>
              <a:latin typeface="Cambria" panose="02040503050406030204" pitchFamily="18" charset="0"/>
            </a:endParaRPr>
          </a:p>
        </p:txBody>
      </p:sp>
      <p:sp>
        <p:nvSpPr>
          <p:cNvPr id="18" name="Freccia in giù 17"/>
          <p:cNvSpPr/>
          <p:nvPr/>
        </p:nvSpPr>
        <p:spPr>
          <a:xfrm rot="16200000">
            <a:off x="2641505" y="1472238"/>
            <a:ext cx="459715" cy="279741"/>
          </a:xfrm>
          <a:prstGeom prst="downArrow">
            <a:avLst/>
          </a:prstGeom>
          <a:solidFill>
            <a:schemeClr val="accent1">
              <a:lumMod val="75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2200">
              <a:latin typeface="Cambria" panose="02040503050406030204" pitchFamily="18" charset="0"/>
            </a:endParaRPr>
          </a:p>
        </p:txBody>
      </p:sp>
      <p:sp>
        <p:nvSpPr>
          <p:cNvPr id="31" name="Freccia in giù 30"/>
          <p:cNvSpPr/>
          <p:nvPr/>
        </p:nvSpPr>
        <p:spPr>
          <a:xfrm>
            <a:off x="4040277" y="1810724"/>
            <a:ext cx="459715" cy="279741"/>
          </a:xfrm>
          <a:prstGeom prst="downArrow">
            <a:avLst/>
          </a:prstGeom>
          <a:solidFill>
            <a:schemeClr val="accent1">
              <a:lumMod val="75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2200">
              <a:latin typeface="Cambria" panose="02040503050406030204" pitchFamily="18" charset="0"/>
            </a:endParaRPr>
          </a:p>
        </p:txBody>
      </p:sp>
      <p:sp>
        <p:nvSpPr>
          <p:cNvPr id="3" name="CasellaDiTesto 2"/>
          <p:cNvSpPr txBox="1"/>
          <p:nvPr/>
        </p:nvSpPr>
        <p:spPr>
          <a:xfrm>
            <a:off x="2987824" y="3164673"/>
            <a:ext cx="2662529" cy="830997"/>
          </a:xfrm>
          <a:prstGeom prst="rect">
            <a:avLst/>
          </a:prstGeom>
          <a:noFill/>
        </p:spPr>
        <p:txBody>
          <a:bodyPr wrap="square" rtlCol="0">
            <a:spAutoFit/>
          </a:bodyPr>
          <a:lstStyle/>
          <a:p>
            <a:pPr algn="ctr"/>
            <a:r>
              <a:rPr lang="en-US" sz="2400" b="1" dirty="0" smtClean="0">
                <a:solidFill>
                  <a:schemeClr val="accent1">
                    <a:lumMod val="50000"/>
                  </a:schemeClr>
                </a:solidFill>
                <a:latin typeface="Cambria" panose="02040503050406030204" pitchFamily="18" charset="0"/>
              </a:rPr>
              <a:t>UNDERSTANDING POLAR REGIONS</a:t>
            </a:r>
            <a:endParaRPr lang="it-IT" sz="2400" b="1" dirty="0">
              <a:solidFill>
                <a:schemeClr val="accent1">
                  <a:lumMod val="50000"/>
                </a:schemeClr>
              </a:solidFill>
              <a:latin typeface="Cambria" panose="02040503050406030204" pitchFamily="18" charset="0"/>
            </a:endParaRPr>
          </a:p>
        </p:txBody>
      </p:sp>
      <p:sp>
        <p:nvSpPr>
          <p:cNvPr id="28" name="CasellaDiTesto 27"/>
          <p:cNvSpPr txBox="1"/>
          <p:nvPr/>
        </p:nvSpPr>
        <p:spPr>
          <a:xfrm>
            <a:off x="1861653" y="2003665"/>
            <a:ext cx="4914869" cy="430887"/>
          </a:xfrm>
          <a:prstGeom prst="rect">
            <a:avLst/>
          </a:prstGeom>
          <a:noFill/>
        </p:spPr>
        <p:txBody>
          <a:bodyPr wrap="square" rtlCol="0">
            <a:spAutoFit/>
          </a:bodyPr>
          <a:lstStyle/>
          <a:p>
            <a:pPr algn="ctr"/>
            <a:r>
              <a:rPr lang="en-US" sz="2200" b="1" dirty="0" smtClean="0">
                <a:solidFill>
                  <a:srgbClr val="FF0000"/>
                </a:solidFill>
                <a:latin typeface="Cambria" panose="02040503050406030204" pitchFamily="18" charset="0"/>
              </a:rPr>
              <a:t>Rationale and analytical Model</a:t>
            </a:r>
            <a:endParaRPr lang="it-IT" sz="2200" b="1" dirty="0">
              <a:solidFill>
                <a:srgbClr val="FF0000"/>
              </a:solidFill>
              <a:latin typeface="Cambria" panose="02040503050406030204" pitchFamily="18" charset="0"/>
            </a:endParaRPr>
          </a:p>
        </p:txBody>
      </p:sp>
      <p:sp>
        <p:nvSpPr>
          <p:cNvPr id="2" name="CasellaDiTesto 1"/>
          <p:cNvSpPr txBox="1"/>
          <p:nvPr/>
        </p:nvSpPr>
        <p:spPr>
          <a:xfrm>
            <a:off x="1115616" y="742356"/>
            <a:ext cx="7056784" cy="461665"/>
          </a:xfrm>
          <a:prstGeom prst="rect">
            <a:avLst/>
          </a:prstGeom>
          <a:noFill/>
        </p:spPr>
        <p:txBody>
          <a:bodyPr wrap="square" rtlCol="0">
            <a:spAutoFit/>
          </a:bodyPr>
          <a:lstStyle/>
          <a:p>
            <a:pPr algn="ctr"/>
            <a:r>
              <a:rPr lang="en-US" sz="2400" b="1" dirty="0" smtClean="0">
                <a:solidFill>
                  <a:srgbClr val="FF0000"/>
                </a:solidFill>
                <a:latin typeface="Cambria" panose="02040503050406030204" pitchFamily="18" charset="0"/>
              </a:rPr>
              <a:t>SCIENTIFIC COOPERATION IN POLAR REGIONS</a:t>
            </a:r>
            <a:endParaRPr lang="it-IT" sz="2400" b="1" dirty="0">
              <a:solidFill>
                <a:srgbClr val="FF0000"/>
              </a:solidFill>
              <a:latin typeface="Cambria" panose="02040503050406030204" pitchFamily="18" charset="0"/>
            </a:endParaRPr>
          </a:p>
        </p:txBody>
      </p:sp>
      <p:sp>
        <p:nvSpPr>
          <p:cNvPr id="17" name="CasellaDiTesto 16"/>
          <p:cNvSpPr txBox="1"/>
          <p:nvPr/>
        </p:nvSpPr>
        <p:spPr>
          <a:xfrm>
            <a:off x="2662189" y="4723715"/>
            <a:ext cx="3576138" cy="769441"/>
          </a:xfrm>
          <a:prstGeom prst="rect">
            <a:avLst/>
          </a:prstGeom>
          <a:solidFill>
            <a:srgbClr val="FF0000">
              <a:alpha val="25000"/>
            </a:srgbClr>
          </a:solidFill>
          <a:ln>
            <a:noFill/>
          </a:ln>
          <a:effectLst>
            <a:softEdge rad="127000"/>
          </a:effectLst>
        </p:spPr>
        <p:txBody>
          <a:bodyPr wrap="square" rtlCol="0">
            <a:spAutoFit/>
          </a:bodyPr>
          <a:lstStyle/>
          <a:p>
            <a:pPr algn="ctr"/>
            <a:r>
              <a:rPr lang="en-US" sz="2200" b="1" dirty="0" smtClean="0">
                <a:solidFill>
                  <a:srgbClr val="FF0000"/>
                </a:solidFill>
                <a:latin typeface="Cambria" panose="02040503050406030204" pitchFamily="18" charset="0"/>
              </a:rPr>
              <a:t>Delivery</a:t>
            </a:r>
          </a:p>
          <a:p>
            <a:pPr algn="ctr"/>
            <a:r>
              <a:rPr lang="en-US" sz="2200" b="1" dirty="0" smtClean="0">
                <a:solidFill>
                  <a:srgbClr val="FF0000"/>
                </a:solidFill>
                <a:latin typeface="Cambria" panose="02040503050406030204" pitchFamily="18" charset="0"/>
              </a:rPr>
              <a:t>Predictions/Scenarios</a:t>
            </a:r>
            <a:endParaRPr lang="it-IT" sz="2200" b="1" dirty="0">
              <a:solidFill>
                <a:srgbClr val="FF0000"/>
              </a:solidFill>
              <a:latin typeface="Cambria" panose="02040503050406030204" pitchFamily="18" charset="0"/>
            </a:endParaRPr>
          </a:p>
        </p:txBody>
      </p:sp>
      <p:sp>
        <p:nvSpPr>
          <p:cNvPr id="19" name="CasellaDiTesto 18"/>
          <p:cNvSpPr txBox="1"/>
          <p:nvPr/>
        </p:nvSpPr>
        <p:spPr>
          <a:xfrm>
            <a:off x="330678" y="2646324"/>
            <a:ext cx="2521640" cy="769441"/>
          </a:xfrm>
          <a:prstGeom prst="rect">
            <a:avLst/>
          </a:prstGeom>
          <a:solidFill>
            <a:schemeClr val="bg1">
              <a:alpha val="25000"/>
            </a:schemeClr>
          </a:solidFill>
          <a:effectLst>
            <a:softEdge rad="127000"/>
          </a:effectLst>
        </p:spPr>
        <p:txBody>
          <a:bodyPr wrap="square" rtlCol="0">
            <a:spAutoFit/>
          </a:bodyPr>
          <a:lstStyle/>
          <a:p>
            <a:pPr algn="ctr"/>
            <a:r>
              <a:rPr lang="en-US" sz="2200" b="1" dirty="0" smtClean="0">
                <a:solidFill>
                  <a:srgbClr val="FF0000"/>
                </a:solidFill>
                <a:latin typeface="Cambria" panose="02040503050406030204" pitchFamily="18" charset="0"/>
              </a:rPr>
              <a:t>Improving science/model</a:t>
            </a:r>
            <a:endParaRPr lang="it-IT" sz="2200" b="1" dirty="0">
              <a:solidFill>
                <a:srgbClr val="FF0000"/>
              </a:solidFill>
              <a:latin typeface="Cambria" panose="02040503050406030204" pitchFamily="18" charset="0"/>
            </a:endParaRPr>
          </a:p>
        </p:txBody>
      </p:sp>
    </p:spTree>
    <p:extLst>
      <p:ext uri="{BB962C8B-B14F-4D97-AF65-F5344CB8AC3E}">
        <p14:creationId xmlns:p14="http://schemas.microsoft.com/office/powerpoint/2010/main" val="12152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up)">
                                      <p:cBhvr>
                                        <p:cTn id="19" dur="500"/>
                                        <p:tgtEl>
                                          <p:spTgt spid="31"/>
                                        </p:tgtEl>
                                      </p:cBhvr>
                                    </p:animEffect>
                                  </p:childTnLst>
                                </p:cTn>
                              </p:par>
                            </p:childTnLst>
                          </p:cTn>
                        </p:par>
                        <p:par>
                          <p:cTn id="20" fill="hold">
                            <p:stCondLst>
                              <p:cond delay="2000"/>
                            </p:stCondLst>
                            <p:childTnLst>
                              <p:par>
                                <p:cTn id="21" presetID="1"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par>
                          <p:cTn id="44" fill="hold">
                            <p:stCondLst>
                              <p:cond delay="2500"/>
                            </p:stCondLst>
                            <p:childTnLst>
                              <p:par>
                                <p:cTn id="45" presetID="22" presetClass="entr" presetSubtype="8"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up)">
                                      <p:cBhvr>
                                        <p:cTn id="52" dur="500"/>
                                        <p:tgtEl>
                                          <p:spTgt spid="12"/>
                                        </p:tgtEl>
                                      </p:cBhvr>
                                    </p:animEffect>
                                  </p:childTnLst>
                                </p:cTn>
                              </p:par>
                            </p:childTnLst>
                          </p:cTn>
                        </p:par>
                        <p:par>
                          <p:cTn id="53" fill="hold">
                            <p:stCondLst>
                              <p:cond delay="500"/>
                            </p:stCondLst>
                            <p:childTnLst>
                              <p:par>
                                <p:cTn id="54" presetID="22" presetClass="entr" presetSubtype="4" fill="hold" grpId="0" nodeType="after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down)">
                                      <p:cBhvr>
                                        <p:cTn id="56" dur="500"/>
                                        <p:tgtEl>
                                          <p:spTgt spid="29"/>
                                        </p:tgtEl>
                                      </p:cBhvr>
                                    </p:animEffect>
                                  </p:childTnLst>
                                </p:cTn>
                              </p:par>
                            </p:childTnLst>
                          </p:cTn>
                        </p:par>
                        <p:par>
                          <p:cTn id="57" fill="hold">
                            <p:stCondLst>
                              <p:cond delay="1000"/>
                            </p:stCondLst>
                            <p:childTnLst>
                              <p:par>
                                <p:cTn id="58" presetID="22" presetClass="entr" presetSubtype="1" fill="hold" grpId="1"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up)">
                                      <p:cBhvr>
                                        <p:cTn id="60" dur="500"/>
                                        <p:tgtEl>
                                          <p:spTgt spid="12"/>
                                        </p:tgtEl>
                                      </p:cBhvr>
                                    </p:animEffect>
                                  </p:childTnLst>
                                </p:cTn>
                              </p:par>
                            </p:childTnLst>
                          </p:cTn>
                        </p:par>
                        <p:par>
                          <p:cTn id="61" fill="hold">
                            <p:stCondLst>
                              <p:cond delay="1500"/>
                            </p:stCondLst>
                            <p:childTnLst>
                              <p:par>
                                <p:cTn id="62" presetID="22" presetClass="entr" presetSubtype="4" fill="hold" grpId="1" nodeType="after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wipe(down)">
                                      <p:cBhvr>
                                        <p:cTn id="64" dur="500"/>
                                        <p:tgtEl>
                                          <p:spTgt spid="29"/>
                                        </p:tgtEl>
                                      </p:cBhvr>
                                    </p:animEffect>
                                  </p:childTnLst>
                                </p:cTn>
                              </p:par>
                            </p:childTnLst>
                          </p:cTn>
                        </p:par>
                        <p:par>
                          <p:cTn id="65" fill="hold">
                            <p:stCondLst>
                              <p:cond delay="2000"/>
                            </p:stCondLst>
                            <p:childTnLst>
                              <p:par>
                                <p:cTn id="66" presetID="22" presetClass="entr" presetSubtype="8" fill="hold" grpId="0" nodeType="after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left)">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1" nodeType="click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6" grpId="0"/>
      <p:bldP spid="8" grpId="0" animBg="1"/>
      <p:bldP spid="10" grpId="0" animBg="1"/>
      <p:bldP spid="11" grpId="0" animBg="1"/>
      <p:bldP spid="27" grpId="0" animBg="1"/>
      <p:bldP spid="12" grpId="0" animBg="1"/>
      <p:bldP spid="12" grpId="1" animBg="1"/>
      <p:bldP spid="29" grpId="0" animBg="1"/>
      <p:bldP spid="29" grpId="1" animBg="1"/>
      <p:bldP spid="18" grpId="0" animBg="1"/>
      <p:bldP spid="31" grpId="0" animBg="1"/>
      <p:bldP spid="28" grpId="0"/>
      <p:bldP spid="17" grpId="0" animBg="1"/>
      <p:bldP spid="17" grpId="1"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ttangolo 3"/>
          <p:cNvSpPr/>
          <p:nvPr/>
        </p:nvSpPr>
        <p:spPr>
          <a:xfrm>
            <a:off x="251520" y="836712"/>
            <a:ext cx="4248472" cy="646331"/>
          </a:xfrm>
          <a:prstGeom prst="rect">
            <a:avLst/>
          </a:prstGeom>
        </p:spPr>
        <p:txBody>
          <a:bodyPr wrap="square">
            <a:spAutoFit/>
          </a:bodyPr>
          <a:lstStyle/>
          <a:p>
            <a:r>
              <a:rPr lang="it-IT" dirty="0" smtClean="0">
                <a:solidFill>
                  <a:srgbClr val="FF0000"/>
                </a:solidFill>
                <a:latin typeface="Cambria" panose="02040503050406030204" pitchFamily="18" charset="0"/>
              </a:rPr>
              <a:t>EUROPEAN POLAR INFRASTRUCTURE AND NETWORKS</a:t>
            </a:r>
            <a:endParaRPr lang="it-IT" dirty="0">
              <a:solidFill>
                <a:srgbClr val="FF0000"/>
              </a:solidFill>
              <a:latin typeface="Cambria" panose="02040503050406030204" pitchFamily="18" charset="0"/>
            </a:endParaRPr>
          </a:p>
        </p:txBody>
      </p:sp>
      <p:sp>
        <p:nvSpPr>
          <p:cNvPr id="3" name="Rettangolo 2"/>
          <p:cNvSpPr/>
          <p:nvPr/>
        </p:nvSpPr>
        <p:spPr>
          <a:xfrm>
            <a:off x="304874" y="1797699"/>
            <a:ext cx="3946505" cy="1631216"/>
          </a:xfrm>
          <a:prstGeom prst="rect">
            <a:avLst/>
          </a:prstGeom>
        </p:spPr>
        <p:txBody>
          <a:bodyPr wrap="square">
            <a:spAutoFit/>
          </a:bodyPr>
          <a:lstStyle/>
          <a:p>
            <a:r>
              <a:rPr lang="en-US" sz="2000" dirty="0">
                <a:latin typeface="Cambria" panose="02040503050406030204" pitchFamily="18" charset="0"/>
              </a:rPr>
              <a:t>European </a:t>
            </a:r>
            <a:r>
              <a:rPr lang="en-US" sz="2000" dirty="0" smtClean="0">
                <a:latin typeface="Cambria" panose="02040503050406030204" pitchFamily="18" charset="0"/>
              </a:rPr>
              <a:t>Polar Research </a:t>
            </a:r>
            <a:r>
              <a:rPr lang="en-US" sz="2000" dirty="0">
                <a:latin typeface="Cambria" panose="02040503050406030204" pitchFamily="18" charset="0"/>
              </a:rPr>
              <a:t>Stations </a:t>
            </a:r>
            <a:r>
              <a:rPr lang="en-US" sz="2000" dirty="0" smtClean="0">
                <a:latin typeface="Cambria" panose="02040503050406030204" pitchFamily="18" charset="0"/>
              </a:rPr>
              <a:t>are a unique tool to </a:t>
            </a:r>
            <a:r>
              <a:rPr lang="en-US" sz="2000" dirty="0">
                <a:latin typeface="Cambria" panose="02040503050406030204" pitchFamily="18" charset="0"/>
              </a:rPr>
              <a:t>Support Climate and Environmental Observations </a:t>
            </a:r>
            <a:r>
              <a:rPr lang="en-US" sz="2000" dirty="0" smtClean="0">
                <a:latin typeface="Cambria" panose="02040503050406030204" pitchFamily="18" charset="0"/>
              </a:rPr>
              <a:t>and </a:t>
            </a:r>
            <a:r>
              <a:rPr lang="en-US" sz="2000" dirty="0">
                <a:latin typeface="Cambria" panose="02040503050406030204" pitchFamily="18" charset="0"/>
              </a:rPr>
              <a:t>monitoring in the Arctic and Antarctic Regions</a:t>
            </a: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2807"/>
          <a:stretch/>
        </p:blipFill>
        <p:spPr bwMode="auto">
          <a:xfrm>
            <a:off x="4481282" y="3827702"/>
            <a:ext cx="4148573" cy="2619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51" r="451" b="4196"/>
          <a:stretch/>
        </p:blipFill>
        <p:spPr bwMode="auto">
          <a:xfrm>
            <a:off x="4481282" y="836712"/>
            <a:ext cx="4148573" cy="27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magine 4"/>
          <p:cNvPicPr>
            <a:picLocks noChangeAspect="1"/>
          </p:cNvPicPr>
          <p:nvPr/>
        </p:nvPicPr>
        <p:blipFill>
          <a:blip r:embed="rId4"/>
          <a:stretch>
            <a:fillRect/>
          </a:stretch>
        </p:blipFill>
        <p:spPr>
          <a:xfrm>
            <a:off x="251520" y="3827702"/>
            <a:ext cx="3999859" cy="2640639"/>
          </a:xfrm>
          <a:prstGeom prst="rect">
            <a:avLst/>
          </a:prstGeom>
        </p:spPr>
      </p:pic>
    </p:spTree>
    <p:extLst>
      <p:ext uri="{BB962C8B-B14F-4D97-AF65-F5344CB8AC3E}">
        <p14:creationId xmlns:p14="http://schemas.microsoft.com/office/powerpoint/2010/main" val="24079228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2"/>
          <p:cNvGrpSpPr>
            <a:grpSpLocks/>
          </p:cNvGrpSpPr>
          <p:nvPr/>
        </p:nvGrpSpPr>
        <p:grpSpPr bwMode="auto">
          <a:xfrm>
            <a:off x="4551363" y="1773238"/>
            <a:ext cx="4124325" cy="4176712"/>
            <a:chOff x="2563" y="572"/>
            <a:chExt cx="3016" cy="3022"/>
          </a:xfrm>
        </p:grpSpPr>
        <p:pic>
          <p:nvPicPr>
            <p:cNvPr id="5" name="Picture 16" descr="antartide_stazio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3" y="572"/>
              <a:ext cx="3016" cy="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0" descr="italia"/>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3" y="3021"/>
              <a:ext cx="22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1" descr="italia"/>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2" y="3021"/>
              <a:ext cx="22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2" descr="francia"/>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6" y="3429"/>
              <a:ext cx="22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
                  <a:solidFill>
                    <a:schemeClr val="bg2"/>
                  </a:solidFill>
                  <a:miter lim="800000"/>
                  <a:headEnd/>
                  <a:tailEnd/>
                </a14:hiddenLine>
              </a:ext>
            </a:extLst>
          </p:spPr>
        </p:pic>
        <p:pic>
          <p:nvPicPr>
            <p:cNvPr id="9" name="Picture 33" descr="francia"/>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8" y="2976"/>
              <a:ext cx="22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
                  <a:solidFill>
                    <a:schemeClr val="bg2"/>
                  </a:solidFill>
                  <a:miter lim="800000"/>
                  <a:headEnd/>
                  <a:tailEnd/>
                </a14:hiddenLine>
              </a:ext>
            </a:extLst>
          </p:spPr>
        </p:pic>
        <p:pic>
          <p:nvPicPr>
            <p:cNvPr id="10" name="Picture 37" descr="belgio"/>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7" y="1751"/>
              <a:ext cx="227"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germania_d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5" y="1570"/>
              <a:ext cx="22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norvegia_no"/>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6" y="1479"/>
              <a:ext cx="22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svezia_s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63" y="1479"/>
              <a:ext cx="218"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germania_d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0" y="1252"/>
              <a:ext cx="22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finlandia_f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18" y="1325"/>
              <a:ext cx="222"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svezia_s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72" y="1206"/>
              <a:ext cx="218"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regno_unito_gb"/>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91" y="1388"/>
              <a:ext cx="227"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norvegia_no"/>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17" y="1524"/>
              <a:ext cx="22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polonia_pl"/>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65" y="799"/>
              <a:ext cx="22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spagna_es"/>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93" y="1161"/>
              <a:ext cx="22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spagna_es"/>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75" y="1116"/>
              <a:ext cx="22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regno_unito_gb"/>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65" y="1251"/>
              <a:ext cx="227"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germania_d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01" y="981"/>
              <a:ext cx="22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bulgaria_b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47" y="1116"/>
              <a:ext cx="227"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regno_unito_gb"/>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73" y="662"/>
              <a:ext cx="227"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6" descr="germania_d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2" y="844"/>
              <a:ext cx="22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germania_d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8" y="2885"/>
              <a:ext cx="22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
          <p:cNvGrpSpPr>
            <a:grpSpLocks/>
          </p:cNvGrpSpPr>
          <p:nvPr/>
        </p:nvGrpSpPr>
        <p:grpSpPr bwMode="auto">
          <a:xfrm>
            <a:off x="230188" y="1773238"/>
            <a:ext cx="4024312" cy="4176712"/>
            <a:chOff x="342734" y="1065976"/>
            <a:chExt cx="4248150" cy="4319587"/>
          </a:xfrm>
        </p:grpSpPr>
        <p:pic>
          <p:nvPicPr>
            <p:cNvPr id="29" name="Picture 64" descr="stazioni_artiche"/>
            <p:cNvPicPr>
              <a:picLocks noChangeArrowheads="1"/>
            </p:cNvPicPr>
            <p:nvPr/>
          </p:nvPicPr>
          <p:blipFill>
            <a:blip r:embed="rId14">
              <a:lum contrast="10000"/>
              <a:extLst>
                <a:ext uri="{28A0092B-C50C-407E-A947-70E740481C1C}">
                  <a14:useLocalDpi xmlns:a14="http://schemas.microsoft.com/office/drawing/2010/main" val="0"/>
                </a:ext>
              </a:extLst>
            </a:blip>
            <a:srcRect/>
            <a:stretch>
              <a:fillRect/>
            </a:stretch>
          </p:blipFill>
          <p:spPr bwMode="auto">
            <a:xfrm>
              <a:off x="342734" y="1065976"/>
              <a:ext cx="424815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5" descr="svezia_se"/>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V="1">
              <a:off x="2003806" y="3839549"/>
              <a:ext cx="254857" cy="17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ital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3806" y="3440955"/>
              <a:ext cx="254857" cy="153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germania_d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03806" y="3224653"/>
              <a:ext cx="254857" cy="153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norvegia_no"/>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1442" y="3270455"/>
              <a:ext cx="319595" cy="191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regno_unito_gb"/>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03806" y="3626283"/>
              <a:ext cx="254857" cy="18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71" descr="polonia_p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91442" y="3723928"/>
              <a:ext cx="298608" cy="17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73" descr="franc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3890" y="3019282"/>
              <a:ext cx="254857" cy="153883"/>
            </a:xfrm>
            <a:prstGeom prst="rect">
              <a:avLst/>
            </a:prstGeom>
            <a:noFill/>
            <a:ln w="63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37" name="Picture 74" descr="danimarca_d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1424" y="4308149"/>
              <a:ext cx="321234" cy="191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75" descr="groenlandia_gl"/>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11424" y="4566331"/>
              <a:ext cx="321234" cy="216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76" descr="danimarca_d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731959" y="4112857"/>
              <a:ext cx="319595" cy="19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77" descr="danimarca_d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60496" y="4761623"/>
              <a:ext cx="319595" cy="191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78" descr="svezia_se"/>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38874" y="4048312"/>
              <a:ext cx="573631" cy="38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 name="Rectangle 3"/>
          <p:cNvSpPr>
            <a:spLocks noChangeArrowheads="1"/>
          </p:cNvSpPr>
          <p:nvPr/>
        </p:nvSpPr>
        <p:spPr bwMode="auto">
          <a:xfrm>
            <a:off x="227013" y="701675"/>
            <a:ext cx="84455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base" hangingPunct="1">
              <a:spcBef>
                <a:spcPct val="0"/>
              </a:spcBef>
              <a:spcAft>
                <a:spcPct val="0"/>
              </a:spcAft>
              <a:buFontTx/>
              <a:buNone/>
            </a:pPr>
            <a:r>
              <a:rPr lang="en-GB" altLang="en-US" dirty="0" smtClean="0">
                <a:solidFill>
                  <a:prstClr val="black"/>
                </a:solidFill>
                <a:latin typeface="Bodoni MT Condensed" panose="02070606080606020203" pitchFamily="18" charset="0"/>
              </a:rPr>
              <a:t> The </a:t>
            </a:r>
            <a:r>
              <a:rPr lang="en-GB" altLang="en-US" dirty="0" smtClean="0">
                <a:solidFill>
                  <a:srgbClr val="FF0000"/>
                </a:solidFill>
                <a:latin typeface="Bodoni MT Condensed" panose="02070606080606020203" pitchFamily="18" charset="0"/>
              </a:rPr>
              <a:t>European Polar Board </a:t>
            </a:r>
            <a:r>
              <a:rPr lang="en-GB" altLang="en-US" dirty="0" smtClean="0">
                <a:solidFill>
                  <a:prstClr val="black"/>
                </a:solidFill>
                <a:latin typeface="Bodoni MT Condensed" panose="02070606080606020203" pitchFamily="18" charset="0"/>
              </a:rPr>
              <a:t>scientific platform for European engagement in international science programmes</a:t>
            </a:r>
          </a:p>
        </p:txBody>
      </p:sp>
      <p:pic>
        <p:nvPicPr>
          <p:cNvPr id="43" name="Picture 10" descr="finlandia_f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40050" y="4319588"/>
            <a:ext cx="6286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7"/>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03463" y="4149725"/>
            <a:ext cx="32385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38913" y="5614988"/>
            <a:ext cx="317500" cy="18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03970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Bionet_networ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1412875"/>
            <a:ext cx="3024188"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5" descr="Euroclime_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841750"/>
            <a:ext cx="30241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6" descr="Euroice_netw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716" y="3048000"/>
            <a:ext cx="356235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Text Box 10"/>
          <p:cNvSpPr txBox="1">
            <a:spLocks noChangeArrowheads="1"/>
          </p:cNvSpPr>
          <p:nvPr/>
        </p:nvSpPr>
        <p:spPr bwMode="auto">
          <a:xfrm>
            <a:off x="535504" y="3100169"/>
            <a:ext cx="1012309" cy="646331"/>
          </a:xfrm>
          <a:prstGeom prst="rect">
            <a:avLst/>
          </a:prstGeom>
          <a:solidFill>
            <a:srgbClr val="02046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it-IT" dirty="0">
                <a:solidFill>
                  <a:schemeClr val="bg1"/>
                </a:solidFill>
                <a:effectLst>
                  <a:outerShdw blurRad="38100" dist="38100" dir="2700000" algn="tl">
                    <a:srgbClr val="000000"/>
                  </a:outerShdw>
                </a:effectLst>
                <a:latin typeface="Cambria" panose="02040503050406030204" pitchFamily="18" charset="0"/>
              </a:rPr>
              <a:t>Biology network</a:t>
            </a:r>
          </a:p>
        </p:txBody>
      </p:sp>
      <p:sp>
        <p:nvSpPr>
          <p:cNvPr id="5131" name="Text Box 11"/>
          <p:cNvSpPr txBox="1">
            <a:spLocks noChangeArrowheads="1"/>
          </p:cNvSpPr>
          <p:nvPr/>
        </p:nvSpPr>
        <p:spPr bwMode="auto">
          <a:xfrm>
            <a:off x="535504" y="6167219"/>
            <a:ext cx="1156176" cy="646331"/>
          </a:xfrm>
          <a:prstGeom prst="rect">
            <a:avLst/>
          </a:prstGeom>
          <a:solidFill>
            <a:srgbClr val="02046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it-IT" altLang="it-IT" dirty="0" err="1">
                <a:solidFill>
                  <a:schemeClr val="bg1"/>
                </a:solidFill>
                <a:effectLst>
                  <a:outerShdw blurRad="38100" dist="38100" dir="2700000" algn="tl">
                    <a:srgbClr val="000000"/>
                  </a:outerShdw>
                </a:effectLst>
                <a:latin typeface="Cambria" panose="02040503050406030204" pitchFamily="18" charset="0"/>
              </a:rPr>
              <a:t>ice</a:t>
            </a:r>
            <a:r>
              <a:rPr lang="it-IT" altLang="it-IT" dirty="0">
                <a:solidFill>
                  <a:schemeClr val="bg1"/>
                </a:solidFill>
                <a:effectLst>
                  <a:outerShdw blurRad="38100" dist="38100" dir="2700000" algn="tl">
                    <a:srgbClr val="000000"/>
                  </a:outerShdw>
                </a:effectLst>
                <a:latin typeface="Cambria" panose="02040503050406030204" pitchFamily="18" charset="0"/>
              </a:rPr>
              <a:t> network</a:t>
            </a:r>
          </a:p>
        </p:txBody>
      </p:sp>
      <p:sp>
        <p:nvSpPr>
          <p:cNvPr id="5132" name="Text Box 12"/>
          <p:cNvSpPr txBox="1">
            <a:spLocks noChangeArrowheads="1"/>
          </p:cNvSpPr>
          <p:nvPr/>
        </p:nvSpPr>
        <p:spPr bwMode="auto">
          <a:xfrm>
            <a:off x="6372200" y="2638504"/>
            <a:ext cx="1185888" cy="923330"/>
          </a:xfrm>
          <a:prstGeom prst="rect">
            <a:avLst/>
          </a:prstGeom>
          <a:solidFill>
            <a:srgbClr val="02046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1" hangingPunct="1">
              <a:spcBef>
                <a:spcPct val="50000"/>
              </a:spcBef>
              <a:defRPr/>
            </a:pPr>
            <a:r>
              <a:rPr lang="en-US" altLang="it-IT" dirty="0">
                <a:solidFill>
                  <a:schemeClr val="bg1"/>
                </a:solidFill>
                <a:effectLst>
                  <a:outerShdw blurRad="38100" dist="38100" dir="2700000" algn="tl">
                    <a:srgbClr val="000000"/>
                  </a:outerShdw>
                </a:effectLst>
                <a:latin typeface="Cambria" panose="02040503050406030204" pitchFamily="18" charset="0"/>
              </a:rPr>
              <a:t>Climate change network</a:t>
            </a:r>
          </a:p>
        </p:txBody>
      </p:sp>
      <p:sp>
        <p:nvSpPr>
          <p:cNvPr id="5133" name="Text Box 13"/>
          <p:cNvSpPr txBox="1">
            <a:spLocks noChangeArrowheads="1"/>
          </p:cNvSpPr>
          <p:nvPr/>
        </p:nvSpPr>
        <p:spPr bwMode="auto">
          <a:xfrm>
            <a:off x="3881178" y="1419163"/>
            <a:ext cx="342976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1" hangingPunct="1">
              <a:spcBef>
                <a:spcPct val="50000"/>
              </a:spcBef>
              <a:defRPr/>
            </a:pPr>
            <a:r>
              <a:rPr lang="en-US" altLang="it-IT" dirty="0" smtClean="0">
                <a:latin typeface="Cambria" panose="02040503050406030204" pitchFamily="18" charset="0"/>
              </a:rPr>
              <a:t>EPB FP7 proposal (2008), based on key scientific expertise of Antarctic stations</a:t>
            </a:r>
            <a:endParaRPr lang="en-US" altLang="it-IT" dirty="0">
              <a:latin typeface="Cambria" panose="02040503050406030204" pitchFamily="18" charset="0"/>
            </a:endParaRPr>
          </a:p>
        </p:txBody>
      </p:sp>
      <p:sp>
        <p:nvSpPr>
          <p:cNvPr id="2" name="Rettangolo 1"/>
          <p:cNvSpPr/>
          <p:nvPr/>
        </p:nvSpPr>
        <p:spPr>
          <a:xfrm>
            <a:off x="470123" y="829996"/>
            <a:ext cx="5218336" cy="369332"/>
          </a:xfrm>
          <a:prstGeom prst="rect">
            <a:avLst/>
          </a:prstGeom>
        </p:spPr>
        <p:txBody>
          <a:bodyPr wrap="square">
            <a:spAutoFit/>
          </a:bodyPr>
          <a:lstStyle/>
          <a:p>
            <a:pPr lvl="0">
              <a:spcBef>
                <a:spcPct val="50000"/>
              </a:spcBef>
              <a:defRPr/>
            </a:pPr>
            <a:r>
              <a:rPr lang="it-IT" altLang="it-IT" b="1" dirty="0">
                <a:solidFill>
                  <a:srgbClr val="FF0000"/>
                </a:solidFill>
                <a:latin typeface="Cambria" panose="02040503050406030204" pitchFamily="18" charset="0"/>
              </a:rPr>
              <a:t>POTENTIAL </a:t>
            </a:r>
            <a:r>
              <a:rPr lang="it-IT" altLang="it-IT" b="1" dirty="0" smtClean="0">
                <a:solidFill>
                  <a:srgbClr val="FF0000"/>
                </a:solidFill>
                <a:latin typeface="Cambria" panose="02040503050406030204" pitchFamily="18" charset="0"/>
              </a:rPr>
              <a:t>ANTARCTIC </a:t>
            </a:r>
            <a:r>
              <a:rPr lang="it-IT" altLang="it-IT" b="1" dirty="0">
                <a:solidFill>
                  <a:srgbClr val="FF0000"/>
                </a:solidFill>
                <a:latin typeface="Cambria" panose="02040503050406030204" pitchFamily="18" charset="0"/>
              </a:rPr>
              <a:t>SCIENTIFIC CLUSTERS </a:t>
            </a:r>
          </a:p>
        </p:txBody>
      </p:sp>
    </p:spTree>
    <p:extLst>
      <p:ext uri="{BB962C8B-B14F-4D97-AF65-F5344CB8AC3E}">
        <p14:creationId xmlns:p14="http://schemas.microsoft.com/office/powerpoint/2010/main" val="37369200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ionet art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484313"/>
            <a:ext cx="3097212"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euroclime arti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338" y="3283744"/>
            <a:ext cx="3457575" cy="326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euroice arti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3284538"/>
            <a:ext cx="3019425"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 Box 6"/>
          <p:cNvSpPr txBox="1">
            <a:spLocks noChangeArrowheads="1"/>
          </p:cNvSpPr>
          <p:nvPr/>
        </p:nvSpPr>
        <p:spPr bwMode="auto">
          <a:xfrm>
            <a:off x="179388" y="1484313"/>
            <a:ext cx="1152525" cy="646331"/>
          </a:xfrm>
          <a:prstGeom prst="rect">
            <a:avLst/>
          </a:prstGeom>
          <a:solidFill>
            <a:srgbClr val="02046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it-IT" dirty="0">
                <a:solidFill>
                  <a:schemeClr val="bg1"/>
                </a:solidFill>
                <a:effectLst>
                  <a:outerShdw blurRad="38100" dist="38100" dir="2700000" algn="tl">
                    <a:srgbClr val="000000"/>
                  </a:outerShdw>
                </a:effectLst>
                <a:latin typeface="Cambria" panose="02040503050406030204" pitchFamily="18" charset="0"/>
              </a:rPr>
              <a:t>Biology network</a:t>
            </a:r>
          </a:p>
        </p:txBody>
      </p:sp>
      <p:sp>
        <p:nvSpPr>
          <p:cNvPr id="4103" name="Text Box 7"/>
          <p:cNvSpPr txBox="1">
            <a:spLocks noChangeArrowheads="1"/>
          </p:cNvSpPr>
          <p:nvPr/>
        </p:nvSpPr>
        <p:spPr bwMode="auto">
          <a:xfrm>
            <a:off x="2483768" y="3429000"/>
            <a:ext cx="1079500" cy="646331"/>
          </a:xfrm>
          <a:prstGeom prst="rect">
            <a:avLst/>
          </a:prstGeom>
          <a:solidFill>
            <a:srgbClr val="02046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it-IT" altLang="it-IT" dirty="0" err="1">
                <a:solidFill>
                  <a:schemeClr val="bg1"/>
                </a:solidFill>
                <a:effectLst>
                  <a:outerShdw blurRad="38100" dist="38100" dir="2700000" algn="tl">
                    <a:srgbClr val="000000"/>
                  </a:outerShdw>
                </a:effectLst>
                <a:latin typeface="Cambria" panose="02040503050406030204" pitchFamily="18" charset="0"/>
              </a:rPr>
              <a:t>ice</a:t>
            </a:r>
            <a:r>
              <a:rPr lang="it-IT" altLang="it-IT" dirty="0">
                <a:solidFill>
                  <a:schemeClr val="bg1"/>
                </a:solidFill>
                <a:effectLst>
                  <a:outerShdw blurRad="38100" dist="38100" dir="2700000" algn="tl">
                    <a:srgbClr val="000000"/>
                  </a:outerShdw>
                </a:effectLst>
                <a:latin typeface="Cambria" panose="02040503050406030204" pitchFamily="18" charset="0"/>
              </a:rPr>
              <a:t> network</a:t>
            </a:r>
          </a:p>
        </p:txBody>
      </p:sp>
      <p:sp>
        <p:nvSpPr>
          <p:cNvPr id="4104" name="Text Box 8"/>
          <p:cNvSpPr txBox="1">
            <a:spLocks noChangeArrowheads="1"/>
          </p:cNvSpPr>
          <p:nvPr/>
        </p:nvSpPr>
        <p:spPr bwMode="auto">
          <a:xfrm>
            <a:off x="5606862" y="3282951"/>
            <a:ext cx="1125378" cy="923330"/>
          </a:xfrm>
          <a:prstGeom prst="rect">
            <a:avLst/>
          </a:prstGeom>
          <a:solidFill>
            <a:srgbClr val="02046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it-IT" dirty="0">
                <a:solidFill>
                  <a:schemeClr val="bg1"/>
                </a:solidFill>
                <a:effectLst>
                  <a:outerShdw blurRad="38100" dist="38100" dir="2700000" algn="tl">
                    <a:srgbClr val="000000"/>
                  </a:outerShdw>
                </a:effectLst>
                <a:latin typeface="Cambria" panose="02040503050406030204" pitchFamily="18" charset="0"/>
              </a:rPr>
              <a:t>Climate change network</a:t>
            </a:r>
          </a:p>
        </p:txBody>
      </p:sp>
      <p:sp>
        <p:nvSpPr>
          <p:cNvPr id="9" name="Text Box 13"/>
          <p:cNvSpPr txBox="1">
            <a:spLocks noChangeArrowheads="1"/>
          </p:cNvSpPr>
          <p:nvPr/>
        </p:nvSpPr>
        <p:spPr bwMode="auto">
          <a:xfrm>
            <a:off x="3347864" y="1641194"/>
            <a:ext cx="5544616"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it-IT" b="1" dirty="0" smtClean="0">
                <a:solidFill>
                  <a:srgbClr val="FF0000"/>
                </a:solidFill>
                <a:latin typeface="Cambria" panose="02040503050406030204" pitchFamily="18" charset="0"/>
              </a:rPr>
              <a:t>POTENTIAL ARCTIC SCIENTIFIC CLUSTERS </a:t>
            </a:r>
          </a:p>
          <a:p>
            <a:pPr algn="just" eaLnBrk="1" hangingPunct="1">
              <a:spcBef>
                <a:spcPct val="50000"/>
              </a:spcBef>
              <a:defRPr/>
            </a:pPr>
            <a:r>
              <a:rPr lang="en-US" altLang="it-IT" dirty="0" smtClean="0">
                <a:latin typeface="Cambria" panose="02040503050406030204" pitchFamily="18" charset="0"/>
              </a:rPr>
              <a:t>EPB FP7 Proposal (2008), based on key scientific expertise of Arctic stations</a:t>
            </a:r>
            <a:endParaRPr lang="en-US" altLang="it-IT" dirty="0">
              <a:latin typeface="Cambria" panose="02040503050406030204" pitchFamily="18" charset="0"/>
            </a:endParaRPr>
          </a:p>
        </p:txBody>
      </p:sp>
    </p:spTree>
    <p:extLst>
      <p:ext uri="{BB962C8B-B14F-4D97-AF65-F5344CB8AC3E}">
        <p14:creationId xmlns:p14="http://schemas.microsoft.com/office/powerpoint/2010/main" val="6759425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8" descr="ant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0" y="534385"/>
            <a:ext cx="8999984" cy="6299418"/>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p:cNvSpPr>
            <a:spLocks noChangeArrowheads="1"/>
          </p:cNvSpPr>
          <p:nvPr/>
        </p:nvSpPr>
        <p:spPr bwMode="auto">
          <a:xfrm>
            <a:off x="899593" y="980728"/>
            <a:ext cx="8107618" cy="1569660"/>
          </a:xfrm>
          <a:prstGeom prst="rect">
            <a:avLst/>
          </a:prstGeom>
          <a:noFill/>
          <a:ln w="9525">
            <a:noFill/>
            <a:miter lim="800000"/>
            <a:headEnd/>
            <a:tailEnd/>
          </a:ln>
          <a:effectLst/>
        </p:spPr>
        <p:txBody>
          <a:bodyPr wrap="square">
            <a:spAutoFit/>
          </a:bodyPr>
          <a:lstStyle>
            <a:lvl1pPr eaLnBrk="0" hangingPunct="0">
              <a:defRPr>
                <a:solidFill>
                  <a:schemeClr val="tx1"/>
                </a:solidFill>
                <a:latin typeface="Palatino Linotype" pitchFamily="18" charset="0"/>
              </a:defRPr>
            </a:lvl1pPr>
            <a:lvl2pPr marL="742950" indent="-285750" eaLnBrk="0" hangingPunct="0">
              <a:defRPr>
                <a:solidFill>
                  <a:schemeClr val="tx1"/>
                </a:solidFill>
                <a:latin typeface="Palatino Linotype" pitchFamily="18" charset="0"/>
              </a:defRPr>
            </a:lvl2pPr>
            <a:lvl3pPr marL="1143000" indent="-228600" eaLnBrk="0" hangingPunct="0">
              <a:defRPr>
                <a:solidFill>
                  <a:schemeClr val="tx1"/>
                </a:solidFill>
                <a:latin typeface="Palatino Linotype" pitchFamily="18" charset="0"/>
              </a:defRPr>
            </a:lvl3pPr>
            <a:lvl4pPr marL="1600200" indent="-228600" eaLnBrk="0" hangingPunct="0">
              <a:defRPr>
                <a:solidFill>
                  <a:schemeClr val="tx1"/>
                </a:solidFill>
                <a:latin typeface="Palatino Linotype" pitchFamily="18" charset="0"/>
              </a:defRPr>
            </a:lvl4pPr>
            <a:lvl5pPr marL="2057400" indent="-228600" eaLnBrk="0" hangingPunct="0">
              <a:defRPr>
                <a:solidFill>
                  <a:schemeClr val="tx1"/>
                </a:solidFill>
                <a:latin typeface="Palatino Linotype" pitchFamily="18" charset="0"/>
              </a:defRPr>
            </a:lvl5pPr>
            <a:lvl6pPr marL="2514600" indent="-228600" eaLnBrk="0" fontAlgn="base" hangingPunct="0">
              <a:spcBef>
                <a:spcPct val="0"/>
              </a:spcBef>
              <a:spcAft>
                <a:spcPct val="0"/>
              </a:spcAft>
              <a:defRPr>
                <a:solidFill>
                  <a:schemeClr val="tx1"/>
                </a:solidFill>
                <a:latin typeface="Palatino Linotype" pitchFamily="18" charset="0"/>
              </a:defRPr>
            </a:lvl6pPr>
            <a:lvl7pPr marL="2971800" indent="-228600" eaLnBrk="0" fontAlgn="base" hangingPunct="0">
              <a:spcBef>
                <a:spcPct val="0"/>
              </a:spcBef>
              <a:spcAft>
                <a:spcPct val="0"/>
              </a:spcAft>
              <a:defRPr>
                <a:solidFill>
                  <a:schemeClr val="tx1"/>
                </a:solidFill>
                <a:latin typeface="Palatino Linotype" pitchFamily="18" charset="0"/>
              </a:defRPr>
            </a:lvl7pPr>
            <a:lvl8pPr marL="3429000" indent="-228600" eaLnBrk="0" fontAlgn="base" hangingPunct="0">
              <a:spcBef>
                <a:spcPct val="0"/>
              </a:spcBef>
              <a:spcAft>
                <a:spcPct val="0"/>
              </a:spcAft>
              <a:defRPr>
                <a:solidFill>
                  <a:schemeClr val="tx1"/>
                </a:solidFill>
                <a:latin typeface="Palatino Linotype" pitchFamily="18" charset="0"/>
              </a:defRPr>
            </a:lvl8pPr>
            <a:lvl9pPr marL="3886200" indent="-228600" eaLnBrk="0" fontAlgn="base" hangingPunct="0">
              <a:spcBef>
                <a:spcPct val="0"/>
              </a:spcBef>
              <a:spcAft>
                <a:spcPct val="0"/>
              </a:spcAft>
              <a:defRPr>
                <a:solidFill>
                  <a:schemeClr val="tx1"/>
                </a:solidFill>
                <a:latin typeface="Palatino Linotype" pitchFamily="18" charset="0"/>
              </a:defRPr>
            </a:lvl9pPr>
          </a:lstStyle>
          <a:p>
            <a:pPr eaLnBrk="1" hangingPunct="1">
              <a:spcBef>
                <a:spcPct val="20000"/>
              </a:spcBef>
              <a:buClr>
                <a:schemeClr val="hlink"/>
              </a:buClr>
              <a:buSzPct val="120000"/>
              <a:defRPr/>
            </a:pPr>
            <a:r>
              <a:rPr lang="en-US" altLang="en-US" sz="2400" dirty="0" smtClean="0">
                <a:solidFill>
                  <a:schemeClr val="bg1"/>
                </a:solidFill>
                <a:latin typeface="Cambria" panose="02040503050406030204" pitchFamily="18" charset="0"/>
                <a:cs typeface="Arial" pitchFamily="34" charset="0"/>
              </a:rPr>
              <a:t>The polar frozen surfaces reflect a significant part  of the solar radiation and cool the ocean waters flowing from the equator; in this way they contribute to the Earth climate and to the equilibrium of the temperature on the planet</a:t>
            </a:r>
            <a:endParaRPr lang="it-IT" altLang="en-US" sz="2400" dirty="0" smtClean="0">
              <a:solidFill>
                <a:schemeClr val="bg1"/>
              </a:solidFill>
              <a:latin typeface="Cambria" panose="02040503050406030204" pitchFamily="18" charset="0"/>
              <a:cs typeface="Arial" pitchFamily="34" charset="0"/>
            </a:endParaRPr>
          </a:p>
        </p:txBody>
      </p:sp>
      <p:sp>
        <p:nvSpPr>
          <p:cNvPr id="5" name="AutoShape 7"/>
          <p:cNvSpPr>
            <a:spLocks noChangeArrowheads="1"/>
          </p:cNvSpPr>
          <p:nvPr/>
        </p:nvSpPr>
        <p:spPr bwMode="auto">
          <a:xfrm rot="10800000">
            <a:off x="539551" y="2616491"/>
            <a:ext cx="1584325" cy="2376487"/>
          </a:xfrm>
          <a:prstGeom prst="downArrow">
            <a:avLst>
              <a:gd name="adj1" fmla="val 50000"/>
              <a:gd name="adj2" fmla="val 37500"/>
            </a:avLst>
          </a:prstGeom>
          <a:solidFill>
            <a:srgbClr val="FF0000">
              <a:alpha val="20000"/>
            </a:srgbClr>
          </a:solidFill>
          <a:ln>
            <a:noFill/>
          </a:ln>
          <a:extLst/>
        </p:spPr>
        <p:txBody>
          <a:bodyPr wrap="none" anchor="ct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GB" altLang="en-US" sz="1800"/>
          </a:p>
        </p:txBody>
      </p:sp>
      <p:sp>
        <p:nvSpPr>
          <p:cNvPr id="6" name="AutoShape 5"/>
          <p:cNvSpPr>
            <a:spLocks noChangeArrowheads="1"/>
          </p:cNvSpPr>
          <p:nvPr/>
        </p:nvSpPr>
        <p:spPr bwMode="auto">
          <a:xfrm rot="10800000">
            <a:off x="2228712" y="2996731"/>
            <a:ext cx="1584325" cy="2376488"/>
          </a:xfrm>
          <a:prstGeom prst="downArrow">
            <a:avLst>
              <a:gd name="adj1" fmla="val 50000"/>
              <a:gd name="adj2" fmla="val 37500"/>
            </a:avLst>
          </a:prstGeom>
          <a:solidFill>
            <a:srgbClr val="FF0000">
              <a:alpha val="20000"/>
            </a:srgbClr>
          </a:solidFill>
          <a:ln>
            <a:noFill/>
          </a:ln>
          <a:extLst/>
        </p:spPr>
        <p:txBody>
          <a:bodyPr wrap="none" anchor="ct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GB" altLang="en-US" sz="1800"/>
          </a:p>
        </p:txBody>
      </p:sp>
      <p:sp>
        <p:nvSpPr>
          <p:cNvPr id="7" name="AutoShape 8"/>
          <p:cNvSpPr>
            <a:spLocks noChangeArrowheads="1"/>
          </p:cNvSpPr>
          <p:nvPr/>
        </p:nvSpPr>
        <p:spPr bwMode="auto">
          <a:xfrm rot="10800000">
            <a:off x="3884463" y="2591703"/>
            <a:ext cx="1584325" cy="2376487"/>
          </a:xfrm>
          <a:prstGeom prst="downArrow">
            <a:avLst>
              <a:gd name="adj1" fmla="val 50000"/>
              <a:gd name="adj2" fmla="val 37500"/>
            </a:avLst>
          </a:prstGeom>
          <a:solidFill>
            <a:srgbClr val="FF0000">
              <a:alpha val="20000"/>
            </a:srgbClr>
          </a:solidFill>
          <a:ln>
            <a:noFill/>
          </a:ln>
          <a:extLst/>
        </p:spPr>
        <p:txBody>
          <a:bodyPr wrap="none" anchor="ct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GB" altLang="en-US" sz="1800"/>
          </a:p>
        </p:txBody>
      </p:sp>
      <p:sp>
        <p:nvSpPr>
          <p:cNvPr id="8" name="AutoShape 9"/>
          <p:cNvSpPr>
            <a:spLocks noChangeArrowheads="1"/>
          </p:cNvSpPr>
          <p:nvPr/>
        </p:nvSpPr>
        <p:spPr bwMode="auto">
          <a:xfrm rot="10800000">
            <a:off x="5540213" y="3253217"/>
            <a:ext cx="1584325" cy="2376487"/>
          </a:xfrm>
          <a:prstGeom prst="downArrow">
            <a:avLst>
              <a:gd name="adj1" fmla="val 50000"/>
              <a:gd name="adj2" fmla="val 37500"/>
            </a:avLst>
          </a:prstGeom>
          <a:solidFill>
            <a:srgbClr val="E20000">
              <a:alpha val="20000"/>
            </a:srgbClr>
          </a:solidFill>
          <a:ln>
            <a:noFill/>
          </a:ln>
          <a:extLst/>
        </p:spPr>
        <p:txBody>
          <a:bodyPr wrap="none" anchor="ct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GB" altLang="en-US" sz="1800"/>
          </a:p>
        </p:txBody>
      </p:sp>
      <p:sp>
        <p:nvSpPr>
          <p:cNvPr id="9" name="AutoShape 10"/>
          <p:cNvSpPr>
            <a:spLocks noChangeArrowheads="1"/>
          </p:cNvSpPr>
          <p:nvPr/>
        </p:nvSpPr>
        <p:spPr bwMode="auto">
          <a:xfrm rot="10800000">
            <a:off x="7284893" y="2495850"/>
            <a:ext cx="1584325" cy="2376487"/>
          </a:xfrm>
          <a:prstGeom prst="downArrow">
            <a:avLst>
              <a:gd name="adj1" fmla="val 50000"/>
              <a:gd name="adj2" fmla="val 37500"/>
            </a:avLst>
          </a:prstGeom>
          <a:solidFill>
            <a:srgbClr val="E20000">
              <a:alpha val="20000"/>
            </a:srgbClr>
          </a:solidFill>
          <a:ln>
            <a:noFill/>
          </a:ln>
          <a:extLst/>
        </p:spPr>
        <p:txBody>
          <a:bodyPr wrap="none" anchor="ct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GB" altLang="en-US" sz="1800"/>
          </a:p>
        </p:txBody>
      </p:sp>
    </p:spTree>
    <p:custDataLst>
      <p:tags r:id="rId1"/>
    </p:custDataLst>
    <p:extLst>
      <p:ext uri="{BB962C8B-B14F-4D97-AF65-F5344CB8AC3E}">
        <p14:creationId xmlns:p14="http://schemas.microsoft.com/office/powerpoint/2010/main" val="6023622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7587"/>
                                        </p:tgtEl>
                                        <p:attrNameLst>
                                          <p:attrName>style.visibility</p:attrName>
                                        </p:attrNameLst>
                                      </p:cBhvr>
                                      <p:to>
                                        <p:strVal val="visible"/>
                                      </p:to>
                                    </p:set>
                                    <p:animEffect transition="in" filter="wipe(left)">
                                      <p:cBhvr>
                                        <p:cTn id="7" dur="500"/>
                                        <p:tgtEl>
                                          <p:spTgt spid="6758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1500"/>
                                        <p:tgtEl>
                                          <p:spTgt spid="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1750"/>
                                        <p:tgtEl>
                                          <p:spTgt spid="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1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1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p:bldP spid="5" grpId="0" animBg="1"/>
      <p:bldP spid="6" grpId="0" animBg="1"/>
      <p:bldP spid="7"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ttangolo 1"/>
          <p:cNvSpPr/>
          <p:nvPr/>
        </p:nvSpPr>
        <p:spPr>
          <a:xfrm>
            <a:off x="45113" y="2080455"/>
            <a:ext cx="6426968" cy="3693319"/>
          </a:xfrm>
          <a:prstGeom prst="rect">
            <a:avLst/>
          </a:prstGeom>
        </p:spPr>
        <p:txBody>
          <a:bodyPr wrap="square">
            <a:spAutoFit/>
          </a:bodyPr>
          <a:lstStyle/>
          <a:p>
            <a:r>
              <a:rPr lang="en-US" dirty="0">
                <a:latin typeface="Cambria" panose="02040503050406030204" pitchFamily="18" charset="0"/>
              </a:rPr>
              <a:t>The SAON approach is to build on existing observing sites,</a:t>
            </a:r>
          </a:p>
          <a:p>
            <a:r>
              <a:rPr lang="en-US" dirty="0">
                <a:latin typeface="Cambria" panose="02040503050406030204" pitchFamily="18" charset="0"/>
              </a:rPr>
              <a:t>systems and networks (SAON building blocks). SAON</a:t>
            </a:r>
          </a:p>
          <a:p>
            <a:r>
              <a:rPr lang="en-US" dirty="0">
                <a:latin typeface="Cambria" panose="02040503050406030204" pitchFamily="18" charset="0"/>
              </a:rPr>
              <a:t>is a means for addressing issues that transcend individual</a:t>
            </a:r>
          </a:p>
          <a:p>
            <a:r>
              <a:rPr lang="it-IT" dirty="0">
                <a:latin typeface="Cambria" panose="02040503050406030204" pitchFamily="18" charset="0"/>
              </a:rPr>
              <a:t>networks.</a:t>
            </a:r>
          </a:p>
          <a:p>
            <a:endParaRPr lang="en-US" dirty="0" smtClean="0">
              <a:latin typeface="Cambria" panose="02040503050406030204" pitchFamily="18" charset="0"/>
            </a:endParaRPr>
          </a:p>
          <a:p>
            <a:r>
              <a:rPr lang="en-US" dirty="0" smtClean="0">
                <a:latin typeface="Cambria" panose="02040503050406030204" pitchFamily="18" charset="0"/>
              </a:rPr>
              <a:t>The </a:t>
            </a:r>
            <a:r>
              <a:rPr lang="en-US" dirty="0">
                <a:latin typeface="Cambria" panose="02040503050406030204" pitchFamily="18" charset="0"/>
              </a:rPr>
              <a:t>SAON SG agreed in June 2009 on four priority areas:</a:t>
            </a:r>
          </a:p>
          <a:p>
            <a:pPr marL="285750" indent="-285750">
              <a:buFont typeface="Cambria" panose="02040503050406030204" pitchFamily="18" charset="0"/>
              <a:buChar char="−"/>
            </a:pPr>
            <a:r>
              <a:rPr lang="en-US" dirty="0" smtClean="0">
                <a:latin typeface="Cambria" panose="02040503050406030204" pitchFamily="18" charset="0"/>
              </a:rPr>
              <a:t>Inventory </a:t>
            </a:r>
            <a:r>
              <a:rPr lang="en-US" dirty="0">
                <a:latin typeface="Cambria" panose="02040503050406030204" pitchFamily="18" charset="0"/>
              </a:rPr>
              <a:t>(survey) of existing networks</a:t>
            </a:r>
          </a:p>
          <a:p>
            <a:pPr marL="285750" indent="-285750">
              <a:buFont typeface="Cambria" panose="02040503050406030204" pitchFamily="18" charset="0"/>
              <a:buChar char="−"/>
            </a:pPr>
            <a:r>
              <a:rPr lang="it-IT" dirty="0" smtClean="0">
                <a:latin typeface="Cambria" panose="02040503050406030204" pitchFamily="18" charset="0"/>
              </a:rPr>
              <a:t>Data </a:t>
            </a:r>
            <a:r>
              <a:rPr lang="it-IT" dirty="0" err="1">
                <a:latin typeface="Cambria" panose="02040503050406030204" pitchFamily="18" charset="0"/>
              </a:rPr>
              <a:t>access</a:t>
            </a:r>
            <a:r>
              <a:rPr lang="it-IT" dirty="0">
                <a:latin typeface="Cambria" panose="02040503050406030204" pitchFamily="18" charset="0"/>
              </a:rPr>
              <a:t> and </a:t>
            </a:r>
            <a:r>
              <a:rPr lang="it-IT" dirty="0" err="1">
                <a:latin typeface="Cambria" panose="02040503050406030204" pitchFamily="18" charset="0"/>
              </a:rPr>
              <a:t>sharing</a:t>
            </a:r>
            <a:endParaRPr lang="it-IT" dirty="0">
              <a:latin typeface="Cambria" panose="02040503050406030204" pitchFamily="18" charset="0"/>
            </a:endParaRPr>
          </a:p>
          <a:p>
            <a:pPr marL="285750" indent="-285750">
              <a:buFont typeface="Cambria" panose="02040503050406030204" pitchFamily="18" charset="0"/>
              <a:buChar char="−"/>
            </a:pPr>
            <a:r>
              <a:rPr lang="it-IT" dirty="0" smtClean="0">
                <a:latin typeface="Cambria" panose="02040503050406030204" pitchFamily="18" charset="0"/>
              </a:rPr>
              <a:t>Community-</a:t>
            </a:r>
            <a:r>
              <a:rPr lang="it-IT" dirty="0" err="1" smtClean="0">
                <a:latin typeface="Cambria" panose="02040503050406030204" pitchFamily="18" charset="0"/>
              </a:rPr>
              <a:t>based</a:t>
            </a:r>
            <a:r>
              <a:rPr lang="it-IT" dirty="0" smtClean="0">
                <a:latin typeface="Cambria" panose="02040503050406030204" pitchFamily="18" charset="0"/>
              </a:rPr>
              <a:t> </a:t>
            </a:r>
            <a:r>
              <a:rPr lang="it-IT" dirty="0" err="1">
                <a:latin typeface="Cambria" panose="02040503050406030204" pitchFamily="18" charset="0"/>
              </a:rPr>
              <a:t>monitoring</a:t>
            </a:r>
            <a:endParaRPr lang="it-IT" dirty="0">
              <a:latin typeface="Cambria" panose="02040503050406030204" pitchFamily="18" charset="0"/>
            </a:endParaRPr>
          </a:p>
          <a:p>
            <a:pPr marL="285750" indent="-285750">
              <a:buFont typeface="Cambria" panose="02040503050406030204" pitchFamily="18" charset="0"/>
              <a:buChar char="−"/>
            </a:pPr>
            <a:r>
              <a:rPr lang="en-US" dirty="0" smtClean="0">
                <a:latin typeface="Cambria" panose="02040503050406030204" pitchFamily="18" charset="0"/>
              </a:rPr>
              <a:t>Multinational </a:t>
            </a:r>
            <a:r>
              <a:rPr lang="en-US" dirty="0">
                <a:latin typeface="Cambria" panose="02040503050406030204" pitchFamily="18" charset="0"/>
              </a:rPr>
              <a:t>collaboration among funding </a:t>
            </a:r>
            <a:r>
              <a:rPr lang="en-US" dirty="0" smtClean="0">
                <a:latin typeface="Cambria" panose="02040503050406030204" pitchFamily="18" charset="0"/>
              </a:rPr>
              <a:t>and </a:t>
            </a:r>
            <a:r>
              <a:rPr lang="it-IT" dirty="0" err="1" smtClean="0">
                <a:latin typeface="Cambria" panose="02040503050406030204" pitchFamily="18" charset="0"/>
              </a:rPr>
              <a:t>implementing</a:t>
            </a:r>
            <a:r>
              <a:rPr lang="it-IT" dirty="0" smtClean="0">
                <a:latin typeface="Cambria" panose="02040503050406030204" pitchFamily="18" charset="0"/>
              </a:rPr>
              <a:t> </a:t>
            </a:r>
            <a:r>
              <a:rPr lang="it-IT" dirty="0" err="1">
                <a:latin typeface="Cambria" panose="02040503050406030204" pitchFamily="18" charset="0"/>
              </a:rPr>
              <a:t>agencies</a:t>
            </a:r>
            <a:endParaRPr lang="it-IT" dirty="0">
              <a:latin typeface="Cambria" panose="02040503050406030204" pitchFamily="18" charset="0"/>
            </a:endParaRPr>
          </a:p>
          <a:p>
            <a:pPr marL="285750" indent="-285750">
              <a:buFont typeface="Cambria" panose="02040503050406030204" pitchFamily="18" charset="0"/>
              <a:buChar char="−"/>
            </a:pPr>
            <a:endParaRPr lang="en-US" dirty="0" smtClean="0">
              <a:latin typeface="Cambria" panose="02040503050406030204" pitchFamily="18" charset="0"/>
            </a:endParaRPr>
          </a:p>
          <a:p>
            <a:r>
              <a:rPr lang="en-US" dirty="0" smtClean="0">
                <a:latin typeface="Cambria" panose="02040503050406030204" pitchFamily="18" charset="0"/>
              </a:rPr>
              <a:t>14 Networks, 11 Projects, </a:t>
            </a:r>
            <a:r>
              <a:rPr lang="en-US" dirty="0">
                <a:latin typeface="Cambria" panose="02040503050406030204" pitchFamily="18" charset="0"/>
              </a:rPr>
              <a:t>Organizations (IASC, AMAP, WMO)</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889" y="607887"/>
            <a:ext cx="1653807" cy="864359"/>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6256" y="1472246"/>
            <a:ext cx="2059031" cy="2654220"/>
          </a:xfrm>
          <a:prstGeom prst="rect">
            <a:avLst/>
          </a:prstGeom>
        </p:spPr>
      </p:pic>
      <p:sp>
        <p:nvSpPr>
          <p:cNvPr id="8" name="Rettangolo 7"/>
          <p:cNvSpPr/>
          <p:nvPr/>
        </p:nvSpPr>
        <p:spPr>
          <a:xfrm>
            <a:off x="-1016" y="5873798"/>
            <a:ext cx="9145016" cy="646331"/>
          </a:xfrm>
          <a:prstGeom prst="rect">
            <a:avLst/>
          </a:prstGeom>
        </p:spPr>
        <p:txBody>
          <a:bodyPr wrap="square">
            <a:spAutoFit/>
          </a:bodyPr>
          <a:lstStyle/>
          <a:p>
            <a:r>
              <a:rPr lang="en-US" dirty="0">
                <a:latin typeface="Cambria" panose="02040503050406030204" pitchFamily="18" charset="0"/>
              </a:rPr>
              <a:t>The SAON report 'Observing the Arctic' was </a:t>
            </a:r>
            <a:r>
              <a:rPr lang="en-US" dirty="0" smtClean="0">
                <a:latin typeface="Cambria" panose="02040503050406030204" pitchFamily="18" charset="0"/>
              </a:rPr>
              <a:t>presented </a:t>
            </a:r>
            <a:r>
              <a:rPr lang="en-US" dirty="0">
                <a:latin typeface="Cambria" panose="02040503050406030204" pitchFamily="18" charset="0"/>
              </a:rPr>
              <a:t>at the Arctic Council Ministerial Meeting in </a:t>
            </a:r>
            <a:r>
              <a:rPr lang="en-US" dirty="0" err="1">
                <a:latin typeface="Cambria" panose="02040503050406030204" pitchFamily="18" charset="0"/>
              </a:rPr>
              <a:t>Tromsø</a:t>
            </a:r>
            <a:r>
              <a:rPr lang="en-US" dirty="0">
                <a:latin typeface="Cambria" panose="02040503050406030204" pitchFamily="18" charset="0"/>
              </a:rPr>
              <a:t> April 2009. </a:t>
            </a:r>
            <a:endParaRPr lang="it-IT" dirty="0">
              <a:latin typeface="Cambria" panose="02040503050406030204" pitchFamily="18" charset="0"/>
            </a:endParaRPr>
          </a:p>
        </p:txBody>
      </p:sp>
      <p:sp>
        <p:nvSpPr>
          <p:cNvPr id="9" name="Rettangolo 8"/>
          <p:cNvSpPr/>
          <p:nvPr/>
        </p:nvSpPr>
        <p:spPr>
          <a:xfrm>
            <a:off x="6876256" y="4230056"/>
            <a:ext cx="2061462" cy="307777"/>
          </a:xfrm>
          <a:prstGeom prst="rect">
            <a:avLst/>
          </a:prstGeom>
        </p:spPr>
        <p:txBody>
          <a:bodyPr wrap="none">
            <a:spAutoFit/>
          </a:bodyPr>
          <a:lstStyle/>
          <a:p>
            <a:r>
              <a:rPr lang="it-IT" sz="1400" i="1" dirty="0" smtClean="0">
                <a:latin typeface="Cambria" panose="02040503050406030204" pitchFamily="18" charset="0"/>
                <a:hlinkClick r:id="rId4"/>
              </a:rPr>
              <a:t>www.arcticobserving.org</a:t>
            </a:r>
            <a:endParaRPr lang="it-IT" sz="1400" i="1" dirty="0">
              <a:latin typeface="Cambria" panose="02040503050406030204" pitchFamily="18" charset="0"/>
            </a:endParaRPr>
          </a:p>
        </p:txBody>
      </p:sp>
      <p:sp>
        <p:nvSpPr>
          <p:cNvPr id="10" name="Rettangolo 9"/>
          <p:cNvSpPr/>
          <p:nvPr/>
        </p:nvSpPr>
        <p:spPr>
          <a:xfrm>
            <a:off x="1835696" y="855400"/>
            <a:ext cx="4608512" cy="369332"/>
          </a:xfrm>
          <a:prstGeom prst="rect">
            <a:avLst/>
          </a:prstGeom>
        </p:spPr>
        <p:txBody>
          <a:bodyPr wrap="square">
            <a:spAutoFit/>
          </a:bodyPr>
          <a:lstStyle/>
          <a:p>
            <a:r>
              <a:rPr lang="en-US" dirty="0" smtClean="0">
                <a:solidFill>
                  <a:srgbClr val="FF0000"/>
                </a:solidFill>
                <a:latin typeface="Cambria" panose="02040503050406030204" pitchFamily="18" charset="0"/>
              </a:rPr>
              <a:t>SUSTAINING ARCTIC OBSERVING NETWORK</a:t>
            </a:r>
            <a:endParaRPr lang="it-IT" dirty="0">
              <a:solidFill>
                <a:srgbClr val="FF0000"/>
              </a:solidFill>
              <a:latin typeface="Cambria" panose="02040503050406030204" pitchFamily="18" charset="0"/>
            </a:endParaRPr>
          </a:p>
        </p:txBody>
      </p:sp>
    </p:spTree>
    <p:extLst>
      <p:ext uri="{BB962C8B-B14F-4D97-AF65-F5344CB8AC3E}">
        <p14:creationId xmlns:p14="http://schemas.microsoft.com/office/powerpoint/2010/main" val="17769436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ttangolo 2"/>
          <p:cNvSpPr/>
          <p:nvPr/>
        </p:nvSpPr>
        <p:spPr>
          <a:xfrm>
            <a:off x="183368" y="3933056"/>
            <a:ext cx="8853128" cy="2677656"/>
          </a:xfrm>
          <a:prstGeom prst="rect">
            <a:avLst/>
          </a:prstGeom>
        </p:spPr>
        <p:txBody>
          <a:bodyPr wrap="square">
            <a:spAutoFit/>
          </a:bodyPr>
          <a:lstStyle/>
          <a:p>
            <a:r>
              <a:rPr lang="en-US" sz="2400" dirty="0">
                <a:latin typeface="Cambria" panose="02040503050406030204" pitchFamily="18" charset="0"/>
              </a:rPr>
              <a:t>INTERACT is </a:t>
            </a:r>
            <a:r>
              <a:rPr lang="en-US" sz="2400" dirty="0" smtClean="0">
                <a:latin typeface="Cambria" panose="02040503050406030204" pitchFamily="18" charset="0"/>
              </a:rPr>
              <a:t>a </a:t>
            </a:r>
            <a:r>
              <a:rPr lang="en-US" sz="2400" dirty="0" err="1" smtClean="0">
                <a:latin typeface="Cambria" panose="02040503050406030204" pitchFamily="18" charset="0"/>
              </a:rPr>
              <a:t>circumarctic</a:t>
            </a:r>
            <a:r>
              <a:rPr lang="en-US" sz="2400" dirty="0" smtClean="0">
                <a:latin typeface="Cambria" panose="02040503050406030204" pitchFamily="18" charset="0"/>
              </a:rPr>
              <a:t> </a:t>
            </a:r>
            <a:r>
              <a:rPr lang="en-US" sz="2400" dirty="0">
                <a:latin typeface="Cambria" panose="02040503050406030204" pitchFamily="18" charset="0"/>
              </a:rPr>
              <a:t>network of currently </a:t>
            </a:r>
            <a:r>
              <a:rPr lang="en-US" sz="2400" b="1" dirty="0">
                <a:latin typeface="Cambria" panose="02040503050406030204" pitchFamily="18" charset="0"/>
              </a:rPr>
              <a:t>71 terrestrial field bases </a:t>
            </a:r>
            <a:r>
              <a:rPr lang="en-US" sz="2400" dirty="0">
                <a:latin typeface="Cambria" panose="02040503050406030204" pitchFamily="18" charset="0"/>
              </a:rPr>
              <a:t>in northern Europe, Russia, US, Canada, Greenland, Iceland, the Faroe Islands and Scotland as well as stations in northern alpine areas. </a:t>
            </a:r>
            <a:endParaRPr lang="en-US" sz="2400" dirty="0" smtClean="0">
              <a:latin typeface="Cambria" panose="02040503050406030204" pitchFamily="18" charset="0"/>
            </a:endParaRPr>
          </a:p>
          <a:p>
            <a:endParaRPr lang="en-US" sz="2400" dirty="0" smtClean="0">
              <a:latin typeface="Cambria" panose="02040503050406030204" pitchFamily="18" charset="0"/>
            </a:endParaRPr>
          </a:p>
          <a:p>
            <a:r>
              <a:rPr lang="en-US" sz="2400" dirty="0" smtClean="0">
                <a:latin typeface="Cambria" panose="02040503050406030204" pitchFamily="18" charset="0"/>
              </a:rPr>
              <a:t>INTERACT </a:t>
            </a:r>
            <a:r>
              <a:rPr lang="en-US" sz="2400" dirty="0">
                <a:latin typeface="Cambria" panose="02040503050406030204" pitchFamily="18" charset="0"/>
              </a:rPr>
              <a:t>specifically seeks to </a:t>
            </a:r>
            <a:r>
              <a:rPr lang="en-US" sz="2400" b="1" dirty="0">
                <a:latin typeface="Cambria" panose="02040503050406030204" pitchFamily="18" charset="0"/>
              </a:rPr>
              <a:t>build capacity for research and monitoring</a:t>
            </a:r>
            <a:r>
              <a:rPr lang="en-US" sz="2400" dirty="0">
                <a:latin typeface="Cambria" panose="02040503050406030204" pitchFamily="18" charset="0"/>
              </a:rPr>
              <a:t> in the European Arctic and beyond</a:t>
            </a:r>
            <a:endParaRPr lang="it-IT" sz="2400" dirty="0">
              <a:latin typeface="Cambria" panose="02040503050406030204" pitchFamily="18" charset="0"/>
            </a:endParaRPr>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1058414"/>
            <a:ext cx="2391777"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p:cNvPicPr>
            <a:picLocks/>
          </p:cNvPicPr>
          <p:nvPr/>
        </p:nvPicPr>
        <p:blipFill>
          <a:blip r:embed="rId4">
            <a:extLst>
              <a:ext uri="{28A0092B-C50C-407E-A947-70E740481C1C}">
                <a14:useLocalDpi xmlns:a14="http://schemas.microsoft.com/office/drawing/2010/main" val="0"/>
              </a:ext>
            </a:extLst>
          </a:blip>
          <a:stretch>
            <a:fillRect/>
          </a:stretch>
        </p:blipFill>
        <p:spPr>
          <a:xfrm>
            <a:off x="2016000" y="1259999"/>
            <a:ext cx="2170800" cy="1044000"/>
          </a:xfrm>
          <a:prstGeom prst="rect">
            <a:avLst/>
          </a:prstGeom>
        </p:spPr>
      </p:pic>
      <p:sp>
        <p:nvSpPr>
          <p:cNvPr id="13" name="Rettangolo 12"/>
          <p:cNvSpPr/>
          <p:nvPr/>
        </p:nvSpPr>
        <p:spPr>
          <a:xfrm>
            <a:off x="179512" y="2577933"/>
            <a:ext cx="6264696" cy="830997"/>
          </a:xfrm>
          <a:prstGeom prst="rect">
            <a:avLst/>
          </a:prstGeom>
        </p:spPr>
        <p:txBody>
          <a:bodyPr wrap="square">
            <a:spAutoFit/>
          </a:bodyPr>
          <a:lstStyle/>
          <a:p>
            <a:pPr algn="ctr"/>
            <a:r>
              <a:rPr lang="en-US" sz="2400" dirty="0">
                <a:solidFill>
                  <a:srgbClr val="002060"/>
                </a:solidFill>
                <a:latin typeface="Cambria" panose="02040503050406030204" pitchFamily="18" charset="0"/>
              </a:rPr>
              <a:t>International Network for Terrestrial Research and Monitoring in the Arctic</a:t>
            </a:r>
            <a:endParaRPr lang="it-IT" sz="2400" dirty="0">
              <a:solidFill>
                <a:srgbClr val="002060"/>
              </a:solidFill>
              <a:latin typeface="Cambria" panose="02040503050406030204" pitchFamily="18" charset="0"/>
            </a:endParaRPr>
          </a:p>
        </p:txBody>
      </p:sp>
    </p:spTree>
    <p:extLst>
      <p:ext uri="{BB962C8B-B14F-4D97-AF65-F5344CB8AC3E}">
        <p14:creationId xmlns:p14="http://schemas.microsoft.com/office/powerpoint/2010/main" val="6493442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5736" y="908720"/>
            <a:ext cx="5688632" cy="5688632"/>
          </a:xfrm>
        </p:spPr>
      </p:pic>
      <p:pic>
        <p:nvPicPr>
          <p:cNvPr id="5" name="Immagine 4"/>
          <p:cNvPicPr>
            <a:picLocks/>
          </p:cNvPicPr>
          <p:nvPr/>
        </p:nvPicPr>
        <p:blipFill>
          <a:blip r:embed="rId3">
            <a:extLst>
              <a:ext uri="{28A0092B-C50C-407E-A947-70E740481C1C}">
                <a14:useLocalDpi xmlns:a14="http://schemas.microsoft.com/office/drawing/2010/main" val="0"/>
              </a:ext>
            </a:extLst>
          </a:blip>
          <a:stretch>
            <a:fillRect/>
          </a:stretch>
        </p:blipFill>
        <p:spPr>
          <a:xfrm>
            <a:off x="251520" y="980728"/>
            <a:ext cx="2170800" cy="1044000"/>
          </a:xfrm>
          <a:prstGeom prst="rect">
            <a:avLst/>
          </a:prstGeom>
        </p:spPr>
      </p:pic>
    </p:spTree>
    <p:extLst>
      <p:ext uri="{BB962C8B-B14F-4D97-AF65-F5344CB8AC3E}">
        <p14:creationId xmlns:p14="http://schemas.microsoft.com/office/powerpoint/2010/main" val="26809999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9" descr="Stitched_Result_06_nyalesud_LIGH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1463" y="981075"/>
            <a:ext cx="8721725"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8"/>
          <p:cNvSpPr/>
          <p:nvPr/>
        </p:nvSpPr>
        <p:spPr>
          <a:xfrm>
            <a:off x="461770" y="2607295"/>
            <a:ext cx="8267904" cy="461665"/>
          </a:xfrm>
          <a:prstGeom prst="rect">
            <a:avLst/>
          </a:prstGeom>
          <a:noFill/>
        </p:spPr>
        <p:txBody>
          <a:bodyPr wrap="none">
            <a:spAutoFit/>
          </a:bodyPr>
          <a:lstStyle/>
          <a:p>
            <a:pPr algn="ctr">
              <a:defRPr/>
            </a:pPr>
            <a:r>
              <a:rPr lang="en-US"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mbria" panose="02040503050406030204" pitchFamily="18" charset="0"/>
              </a:rPr>
              <a:t>Svalbard Integrated Arctic Earth Observing System (SIOS)</a:t>
            </a:r>
          </a:p>
        </p:txBody>
      </p:sp>
      <p:sp>
        <p:nvSpPr>
          <p:cNvPr id="6" name="Rettangolo 5"/>
          <p:cNvSpPr/>
          <p:nvPr/>
        </p:nvSpPr>
        <p:spPr>
          <a:xfrm>
            <a:off x="271463" y="3239707"/>
            <a:ext cx="8616396" cy="1554272"/>
          </a:xfrm>
          <a:prstGeom prst="rect">
            <a:avLst/>
          </a:prstGeom>
        </p:spPr>
        <p:txBody>
          <a:bodyPr wrap="square">
            <a:spAutoFit/>
          </a:bodyPr>
          <a:lstStyle/>
          <a:p>
            <a:pPr algn="just"/>
            <a:r>
              <a:rPr lang="en-US" sz="1900" dirty="0">
                <a:latin typeface="Cambria" panose="02040503050406030204" pitchFamily="18" charset="0"/>
              </a:rPr>
              <a:t>Svalbard Integrated Earth Observing System (SIOS) is an international infrastructure project. There are 26 partners from Europe and Asia involved. The essential objective is to </a:t>
            </a:r>
            <a:r>
              <a:rPr lang="en-US" sz="1900" b="1" dirty="0">
                <a:solidFill>
                  <a:schemeClr val="accent1">
                    <a:lumMod val="75000"/>
                  </a:schemeClr>
                </a:solidFill>
                <a:latin typeface="Cambria" panose="02040503050406030204" pitchFamily="18" charset="0"/>
              </a:rPr>
              <a:t>establish better coordinated services for the International Research community</a:t>
            </a:r>
            <a:r>
              <a:rPr lang="en-US" sz="1900" dirty="0">
                <a:latin typeface="Cambria" panose="02040503050406030204" pitchFamily="18" charset="0"/>
              </a:rPr>
              <a:t> with respect to access, data and knowledge management, logistics and training.</a:t>
            </a:r>
            <a:endParaRPr lang="it-IT" sz="1900" dirty="0">
              <a:latin typeface="Cambria" panose="02040503050406030204" pitchFamily="18" charset="0"/>
            </a:endParaRPr>
          </a:p>
        </p:txBody>
      </p:sp>
      <p:sp>
        <p:nvSpPr>
          <p:cNvPr id="7" name="Rettangolo 6"/>
          <p:cNvSpPr/>
          <p:nvPr/>
        </p:nvSpPr>
        <p:spPr>
          <a:xfrm>
            <a:off x="271463" y="4964727"/>
            <a:ext cx="8593934" cy="1846659"/>
          </a:xfrm>
          <a:prstGeom prst="rect">
            <a:avLst/>
          </a:prstGeom>
        </p:spPr>
        <p:txBody>
          <a:bodyPr wrap="square">
            <a:spAutoFit/>
          </a:bodyPr>
          <a:lstStyle/>
          <a:p>
            <a:pPr algn="just"/>
            <a:r>
              <a:rPr lang="en-US" sz="1900" dirty="0">
                <a:latin typeface="Cambria" panose="02040503050406030204" pitchFamily="18" charset="0"/>
              </a:rPr>
              <a:t>SIOS will establish </a:t>
            </a:r>
            <a:r>
              <a:rPr lang="en-US" sz="1900" b="1" dirty="0">
                <a:solidFill>
                  <a:schemeClr val="accent1">
                    <a:lumMod val="75000"/>
                  </a:schemeClr>
                </a:solidFill>
                <a:latin typeface="Cambria" panose="02040503050406030204" pitchFamily="18" charset="0"/>
              </a:rPr>
              <a:t>an upgraded and integral Earth Observing System based on already existing infrastructure</a:t>
            </a:r>
            <a:r>
              <a:rPr lang="en-US" sz="1900" dirty="0">
                <a:latin typeface="Cambria" panose="02040503050406030204" pitchFamily="18" charset="0"/>
              </a:rPr>
              <a:t>, in order to better understand the ongoing and future climate changes. This means that the system, not only will study the single processes, but additionally </a:t>
            </a:r>
            <a:r>
              <a:rPr lang="en-US" sz="1900" b="1" dirty="0">
                <a:solidFill>
                  <a:schemeClr val="accent1">
                    <a:lumMod val="75000"/>
                  </a:schemeClr>
                </a:solidFill>
                <a:latin typeface="Cambria" panose="02040503050406030204" pitchFamily="18" charset="0"/>
              </a:rPr>
              <a:t>look at the interaction of all levels between the five spheres biosphere, geosphere, atmosphere, cryosphere and hydrosphere</a:t>
            </a:r>
            <a:endParaRPr lang="it-IT" sz="1900" b="1" dirty="0">
              <a:solidFill>
                <a:schemeClr val="accent1">
                  <a:lumMod val="75000"/>
                </a:schemeClr>
              </a:solidFill>
              <a:latin typeface="Cambria" panose="02040503050406030204" pitchFamily="18" charset="0"/>
            </a:endParaRPr>
          </a:p>
        </p:txBody>
      </p:sp>
    </p:spTree>
    <p:extLst>
      <p:ext uri="{BB962C8B-B14F-4D97-AF65-F5344CB8AC3E}">
        <p14:creationId xmlns:p14="http://schemas.microsoft.com/office/powerpoint/2010/main" val="12571665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3587590"/>
            <a:ext cx="3374481" cy="3199008"/>
          </a:xfrm>
          <a:prstGeom prst="rect">
            <a:avLst/>
          </a:prstGeom>
        </p:spPr>
      </p:pic>
      <p:pic>
        <p:nvPicPr>
          <p:cNvPr id="5" name="Immagine 4"/>
          <p:cNvPicPr>
            <a:picLocks noChangeAspect="1"/>
          </p:cNvPicPr>
          <p:nvPr/>
        </p:nvPicPr>
        <p:blipFill rotWithShape="1">
          <a:blip r:embed="rId3">
            <a:extLst>
              <a:ext uri="{28A0092B-C50C-407E-A947-70E740481C1C}">
                <a14:useLocalDpi xmlns:a14="http://schemas.microsoft.com/office/drawing/2010/main" val="0"/>
              </a:ext>
            </a:extLst>
          </a:blip>
          <a:srcRect l="67094" t="6285" r="2829" b="12014"/>
          <a:stretch/>
        </p:blipFill>
        <p:spPr>
          <a:xfrm>
            <a:off x="107504" y="692696"/>
            <a:ext cx="1152127" cy="1152128"/>
          </a:xfrm>
          <a:prstGeom prst="rect">
            <a:avLst/>
          </a:prstGeom>
        </p:spPr>
      </p:pic>
      <p:sp>
        <p:nvSpPr>
          <p:cNvPr id="6" name="Rettangolo 5"/>
          <p:cNvSpPr/>
          <p:nvPr/>
        </p:nvSpPr>
        <p:spPr>
          <a:xfrm>
            <a:off x="1322314" y="962725"/>
            <a:ext cx="7642174" cy="954107"/>
          </a:xfrm>
          <a:prstGeom prst="rect">
            <a:avLst/>
          </a:prstGeom>
        </p:spPr>
        <p:txBody>
          <a:bodyPr wrap="square">
            <a:spAutoFit/>
          </a:bodyPr>
          <a:lstStyle/>
          <a:p>
            <a:r>
              <a:rPr lang="en-US" sz="1400" dirty="0">
                <a:latin typeface="Cambria" panose="02040503050406030204" pitchFamily="18" charset="0"/>
              </a:rPr>
              <a:t>The Pacific Arctic Group (PAG) is a group of institutes </a:t>
            </a:r>
            <a:r>
              <a:rPr lang="en-US" sz="1400" dirty="0" smtClean="0">
                <a:latin typeface="Cambria" panose="02040503050406030204" pitchFamily="18" charset="0"/>
              </a:rPr>
              <a:t>organized </a:t>
            </a:r>
            <a:r>
              <a:rPr lang="en-US" sz="1400" b="1" dirty="0" smtClean="0">
                <a:latin typeface="Cambria" panose="02040503050406030204" pitchFamily="18" charset="0"/>
              </a:rPr>
              <a:t>under the International Arctic Science Committee (IASC)</a:t>
            </a:r>
            <a:r>
              <a:rPr lang="en-US" sz="1400" dirty="0" smtClean="0">
                <a:latin typeface="Cambria" panose="02040503050406030204" pitchFamily="18" charset="0"/>
              </a:rPr>
              <a:t>, having the mission </a:t>
            </a:r>
            <a:r>
              <a:rPr lang="en-US" sz="1400" dirty="0">
                <a:latin typeface="Cambria" panose="02040503050406030204" pitchFamily="18" charset="0"/>
              </a:rPr>
              <a:t>to serve as a Pacific Arctic regional partnership to plan, coordinate, and collaborate on science activities </a:t>
            </a:r>
            <a:r>
              <a:rPr lang="en-US" sz="1400" dirty="0" smtClean="0">
                <a:latin typeface="Cambria" panose="02040503050406030204" pitchFamily="18" charset="0"/>
              </a:rPr>
              <a:t>on </a:t>
            </a:r>
            <a:r>
              <a:rPr lang="en-US" sz="1400" dirty="0">
                <a:latin typeface="Cambria" panose="02040503050406030204" pitchFamily="18" charset="0"/>
              </a:rPr>
              <a:t>climate, contaminants, human dimensions and </a:t>
            </a:r>
            <a:r>
              <a:rPr lang="en-US" sz="1400" dirty="0" smtClean="0">
                <a:latin typeface="Cambria" panose="02040503050406030204" pitchFamily="18" charset="0"/>
              </a:rPr>
              <a:t>Arctic </a:t>
            </a:r>
            <a:r>
              <a:rPr lang="en-US" sz="1400" dirty="0">
                <a:latin typeface="Cambria" panose="02040503050406030204" pitchFamily="18" charset="0"/>
              </a:rPr>
              <a:t>ecosystems.</a:t>
            </a:r>
            <a:endParaRPr lang="it-IT" sz="1400" dirty="0">
              <a:latin typeface="Cambria" panose="02040503050406030204" pitchFamily="18" charset="0"/>
            </a:endParaRPr>
          </a:p>
        </p:txBody>
      </p:sp>
      <p:sp>
        <p:nvSpPr>
          <p:cNvPr id="7" name="Rettangolo 6"/>
          <p:cNvSpPr/>
          <p:nvPr/>
        </p:nvSpPr>
        <p:spPr>
          <a:xfrm>
            <a:off x="1331640" y="620688"/>
            <a:ext cx="3024336" cy="369332"/>
          </a:xfrm>
          <a:prstGeom prst="rect">
            <a:avLst/>
          </a:prstGeom>
        </p:spPr>
        <p:txBody>
          <a:bodyPr wrap="square">
            <a:spAutoFit/>
          </a:bodyPr>
          <a:lstStyle/>
          <a:p>
            <a:r>
              <a:rPr lang="en-US" dirty="0" smtClean="0">
                <a:solidFill>
                  <a:srgbClr val="FF0000"/>
                </a:solidFill>
                <a:latin typeface="Cambria" panose="02040503050406030204" pitchFamily="18" charset="0"/>
              </a:rPr>
              <a:t>PACIFIC  ARCTIC GROUP</a:t>
            </a:r>
            <a:endParaRPr lang="it-IT" dirty="0">
              <a:solidFill>
                <a:srgbClr val="FF0000"/>
              </a:solidFill>
              <a:latin typeface="Cambria" panose="02040503050406030204" pitchFamily="18" charset="0"/>
            </a:endParaRPr>
          </a:p>
        </p:txBody>
      </p:sp>
      <p:sp>
        <p:nvSpPr>
          <p:cNvPr id="8" name="Rettangolo 7"/>
          <p:cNvSpPr/>
          <p:nvPr/>
        </p:nvSpPr>
        <p:spPr>
          <a:xfrm>
            <a:off x="53358" y="1951672"/>
            <a:ext cx="8695106" cy="1200329"/>
          </a:xfrm>
          <a:prstGeom prst="rect">
            <a:avLst/>
          </a:prstGeom>
        </p:spPr>
        <p:txBody>
          <a:bodyPr wrap="square">
            <a:spAutoFit/>
          </a:bodyPr>
          <a:lstStyle/>
          <a:p>
            <a:r>
              <a:rPr lang="en-US" b="1" dirty="0">
                <a:solidFill>
                  <a:srgbClr val="FF0000"/>
                </a:solidFill>
                <a:latin typeface="Cambria" panose="02040503050406030204" pitchFamily="18" charset="0"/>
              </a:rPr>
              <a:t>D</a:t>
            </a:r>
            <a:r>
              <a:rPr lang="en-US" dirty="0">
                <a:latin typeface="Cambria" panose="02040503050406030204" pitchFamily="18" charset="0"/>
              </a:rPr>
              <a:t>istributed </a:t>
            </a:r>
            <a:r>
              <a:rPr lang="en-US" b="1" dirty="0">
                <a:solidFill>
                  <a:srgbClr val="FF0000"/>
                </a:solidFill>
                <a:latin typeface="Cambria" panose="02040503050406030204" pitchFamily="18" charset="0"/>
              </a:rPr>
              <a:t>B</a:t>
            </a:r>
            <a:r>
              <a:rPr lang="en-US" dirty="0">
                <a:latin typeface="Cambria" panose="02040503050406030204" pitchFamily="18" charset="0"/>
              </a:rPr>
              <a:t>iological </a:t>
            </a:r>
            <a:r>
              <a:rPr lang="en-US" b="1" dirty="0">
                <a:solidFill>
                  <a:srgbClr val="FF0000"/>
                </a:solidFill>
                <a:latin typeface="Cambria" panose="02040503050406030204" pitchFamily="18" charset="0"/>
              </a:rPr>
              <a:t>O</a:t>
            </a:r>
            <a:r>
              <a:rPr lang="en-US" dirty="0">
                <a:latin typeface="Cambria" panose="02040503050406030204" pitchFamily="18" charset="0"/>
              </a:rPr>
              <a:t>bservatory (</a:t>
            </a:r>
            <a:r>
              <a:rPr lang="en-US" b="1" dirty="0">
                <a:solidFill>
                  <a:srgbClr val="FF0000"/>
                </a:solidFill>
                <a:latin typeface="Cambria" panose="02040503050406030204" pitchFamily="18" charset="0"/>
              </a:rPr>
              <a:t>DBO</a:t>
            </a:r>
            <a:r>
              <a:rPr lang="en-US" dirty="0">
                <a:latin typeface="Cambria" panose="02040503050406030204" pitchFamily="18" charset="0"/>
              </a:rPr>
              <a:t>)</a:t>
            </a:r>
          </a:p>
          <a:p>
            <a:endParaRPr lang="en-US" dirty="0">
              <a:latin typeface="Cambria" panose="02040503050406030204" pitchFamily="18" charset="0"/>
            </a:endParaRPr>
          </a:p>
          <a:p>
            <a:r>
              <a:rPr lang="en-US" dirty="0">
                <a:latin typeface="Cambria" panose="02040503050406030204" pitchFamily="18" charset="0"/>
              </a:rPr>
              <a:t>The “Distributed Biological Observatory (DBO)” is </a:t>
            </a:r>
            <a:r>
              <a:rPr lang="en-US" dirty="0" smtClean="0">
                <a:latin typeface="Cambria" panose="02040503050406030204" pitchFamily="18" charset="0"/>
              </a:rPr>
              <a:t>a </a:t>
            </a:r>
            <a:r>
              <a:rPr lang="en-US" b="1" dirty="0">
                <a:latin typeface="Cambria" panose="02040503050406030204" pitchFamily="18" charset="0"/>
              </a:rPr>
              <a:t>change detection array </a:t>
            </a:r>
            <a:r>
              <a:rPr lang="en-US" dirty="0">
                <a:latin typeface="Cambria" panose="02040503050406030204" pitchFamily="18" charset="0"/>
              </a:rPr>
              <a:t>along a latitudinal gradient extending from the northern Bering Sea to the Barrow Arc. </a:t>
            </a:r>
          </a:p>
        </p:txBody>
      </p:sp>
      <p:sp>
        <p:nvSpPr>
          <p:cNvPr id="9" name="Rettangolo 8"/>
          <p:cNvSpPr/>
          <p:nvPr/>
        </p:nvSpPr>
        <p:spPr>
          <a:xfrm>
            <a:off x="3521574" y="3535848"/>
            <a:ext cx="5514922" cy="3046988"/>
          </a:xfrm>
          <a:prstGeom prst="rect">
            <a:avLst/>
          </a:prstGeom>
        </p:spPr>
        <p:txBody>
          <a:bodyPr wrap="square">
            <a:spAutoFit/>
          </a:bodyPr>
          <a:lstStyle/>
          <a:p>
            <a:pPr marL="285750" indent="-285750" fontAlgn="base">
              <a:buClr>
                <a:schemeClr val="accent1">
                  <a:lumMod val="75000"/>
                </a:schemeClr>
              </a:buClr>
              <a:buFont typeface="Wingdings" panose="05000000000000000000" pitchFamily="2" charset="2"/>
              <a:buChar char="q"/>
            </a:pPr>
            <a:r>
              <a:rPr lang="en-US" sz="1600" b="1" dirty="0">
                <a:latin typeface="Cambria" panose="02040503050406030204" pitchFamily="18" charset="0"/>
              </a:rPr>
              <a:t>DBO is </a:t>
            </a:r>
            <a:r>
              <a:rPr lang="en-US" sz="1600" dirty="0" smtClean="0">
                <a:solidFill>
                  <a:srgbClr val="000000"/>
                </a:solidFill>
                <a:latin typeface="Cambria" panose="02040503050406030204" pitchFamily="18" charset="0"/>
              </a:rPr>
              <a:t>working to identification </a:t>
            </a:r>
            <a:r>
              <a:rPr lang="en-US" sz="1600" dirty="0">
                <a:solidFill>
                  <a:srgbClr val="000000"/>
                </a:solidFill>
                <a:latin typeface="Cambria" panose="02040503050406030204" pitchFamily="18" charset="0"/>
              </a:rPr>
              <a:t>and consistent monitoring of </a:t>
            </a:r>
            <a:r>
              <a:rPr lang="en-US" sz="1600" dirty="0">
                <a:solidFill>
                  <a:srgbClr val="FF0000"/>
                </a:solidFill>
                <a:latin typeface="Cambria" panose="02040503050406030204" pitchFamily="18" charset="0"/>
              </a:rPr>
              <a:t>biophysical responses </a:t>
            </a:r>
          </a:p>
          <a:p>
            <a:pPr marL="285750" indent="-285750" fontAlgn="base">
              <a:buClr>
                <a:schemeClr val="accent1">
                  <a:lumMod val="75000"/>
                </a:schemeClr>
              </a:buClr>
              <a:buFont typeface="Wingdings" panose="05000000000000000000" pitchFamily="2" charset="2"/>
              <a:buChar char="q"/>
            </a:pPr>
            <a:r>
              <a:rPr lang="en-US" sz="1600" b="1" dirty="0" smtClean="0">
                <a:latin typeface="Cambria" panose="02040503050406030204" pitchFamily="18" charset="0"/>
              </a:rPr>
              <a:t>DBO stations </a:t>
            </a:r>
            <a:r>
              <a:rPr lang="en-US" sz="1600" dirty="0" smtClean="0">
                <a:solidFill>
                  <a:srgbClr val="FF0000"/>
                </a:solidFill>
                <a:latin typeface="Cambria" panose="02040503050406030204" pitchFamily="18" charset="0"/>
              </a:rPr>
              <a:t>lie along a regional </a:t>
            </a:r>
            <a:r>
              <a:rPr lang="en-US" sz="1600" dirty="0">
                <a:solidFill>
                  <a:srgbClr val="FF0000"/>
                </a:solidFill>
                <a:latin typeface="Cambria" panose="02040503050406030204" pitchFamily="18" charset="0"/>
              </a:rPr>
              <a:t>"hotspot" transect </a:t>
            </a:r>
            <a:r>
              <a:rPr lang="en-US" sz="1600" dirty="0">
                <a:solidFill>
                  <a:srgbClr val="000000"/>
                </a:solidFill>
                <a:latin typeface="Cambria" panose="02040503050406030204" pitchFamily="18" charset="0"/>
              </a:rPr>
              <a:t>lines </a:t>
            </a:r>
            <a:r>
              <a:rPr lang="en-US" sz="1600" dirty="0" smtClean="0">
                <a:solidFill>
                  <a:srgbClr val="000000"/>
                </a:solidFill>
                <a:latin typeface="Cambria" panose="02040503050406030204" pitchFamily="18" charset="0"/>
              </a:rPr>
              <a:t>located </a:t>
            </a:r>
            <a:r>
              <a:rPr lang="en-US" sz="1600" dirty="0">
                <a:solidFill>
                  <a:srgbClr val="000000"/>
                </a:solidFill>
                <a:latin typeface="Cambria" panose="02040503050406030204" pitchFamily="18" charset="0"/>
              </a:rPr>
              <a:t>along a latitudinal </a:t>
            </a:r>
            <a:r>
              <a:rPr lang="en-US" sz="1600" dirty="0" smtClean="0">
                <a:solidFill>
                  <a:srgbClr val="000000"/>
                </a:solidFill>
                <a:latin typeface="Cambria" panose="02040503050406030204" pitchFamily="18" charset="0"/>
              </a:rPr>
              <a:t> gradient considered </a:t>
            </a:r>
            <a:r>
              <a:rPr lang="en-US" sz="1600" dirty="0">
                <a:solidFill>
                  <a:srgbClr val="000000"/>
                </a:solidFill>
                <a:latin typeface="Cambria" panose="02040503050406030204" pitchFamily="18" charset="0"/>
              </a:rPr>
              <a:t>to exhibit high productivity, biodiversity, and overall rates of change</a:t>
            </a:r>
          </a:p>
          <a:p>
            <a:pPr marL="285750" indent="-285750" fontAlgn="base">
              <a:buClr>
                <a:schemeClr val="accent1">
                  <a:lumMod val="75000"/>
                </a:schemeClr>
              </a:buClr>
              <a:buFont typeface="Wingdings" panose="05000000000000000000" pitchFamily="2" charset="2"/>
              <a:buChar char="q"/>
            </a:pPr>
            <a:r>
              <a:rPr lang="en-US" sz="1600" b="1" dirty="0" smtClean="0">
                <a:solidFill>
                  <a:srgbClr val="000000"/>
                </a:solidFill>
                <a:latin typeface="Cambria" panose="02040503050406030204" pitchFamily="18" charset="0"/>
              </a:rPr>
              <a:t>DBO stations </a:t>
            </a:r>
            <a:r>
              <a:rPr lang="en-US" sz="1600" dirty="0" smtClean="0">
                <a:solidFill>
                  <a:srgbClr val="000000"/>
                </a:solidFill>
                <a:latin typeface="Cambria" panose="02040503050406030204" pitchFamily="18" charset="0"/>
              </a:rPr>
              <a:t>are </a:t>
            </a:r>
            <a:r>
              <a:rPr lang="en-US" sz="1600" dirty="0" smtClean="0">
                <a:solidFill>
                  <a:srgbClr val="FF0000"/>
                </a:solidFill>
                <a:latin typeface="Cambria" panose="02040503050406030204" pitchFamily="18" charset="0"/>
              </a:rPr>
              <a:t>managed by </a:t>
            </a:r>
            <a:r>
              <a:rPr lang="en-US" sz="1600" dirty="0">
                <a:solidFill>
                  <a:srgbClr val="FF0000"/>
                </a:solidFill>
                <a:latin typeface="Cambria" panose="02040503050406030204" pitchFamily="18" charset="0"/>
              </a:rPr>
              <a:t>national and international entities</a:t>
            </a:r>
            <a:r>
              <a:rPr lang="en-US" sz="1600" dirty="0">
                <a:solidFill>
                  <a:srgbClr val="000000"/>
                </a:solidFill>
                <a:latin typeface="Cambria" panose="02040503050406030204" pitchFamily="18" charset="0"/>
              </a:rPr>
              <a:t> with shared data plan </a:t>
            </a:r>
            <a:endParaRPr lang="en-US" sz="1600" dirty="0" smtClean="0">
              <a:solidFill>
                <a:srgbClr val="000000"/>
              </a:solidFill>
              <a:latin typeface="Cambria" panose="02040503050406030204" pitchFamily="18" charset="0"/>
            </a:endParaRPr>
          </a:p>
          <a:p>
            <a:pPr marL="285750" indent="-285750" fontAlgn="base">
              <a:buClr>
                <a:schemeClr val="accent1">
                  <a:lumMod val="75000"/>
                </a:schemeClr>
              </a:buClr>
              <a:buFont typeface="Wingdings" panose="05000000000000000000" pitchFamily="2" charset="2"/>
              <a:buChar char="q"/>
            </a:pPr>
            <a:r>
              <a:rPr lang="en-US" sz="1600" b="1" dirty="0" smtClean="0">
                <a:solidFill>
                  <a:srgbClr val="000000"/>
                </a:solidFill>
                <a:latin typeface="Cambria" panose="02040503050406030204" pitchFamily="18" charset="0"/>
              </a:rPr>
              <a:t>DBO</a:t>
            </a:r>
            <a:r>
              <a:rPr lang="en-US" sz="1600" dirty="0" smtClean="0">
                <a:solidFill>
                  <a:srgbClr val="000000"/>
                </a:solidFill>
                <a:latin typeface="Cambria" panose="02040503050406030204" pitchFamily="18" charset="0"/>
              </a:rPr>
              <a:t> </a:t>
            </a:r>
            <a:r>
              <a:rPr lang="en-US" sz="1600" dirty="0">
                <a:solidFill>
                  <a:srgbClr val="000000"/>
                </a:solidFill>
                <a:latin typeface="Cambria" panose="02040503050406030204" pitchFamily="18" charset="0"/>
              </a:rPr>
              <a:t>will also serve as a framework for international research coordination via the Arctic Council Circumpolar Biodiversity Monitoring Program (CBMP), and is recognized as a </a:t>
            </a:r>
            <a:r>
              <a:rPr lang="en-US" sz="1600" dirty="0">
                <a:solidFill>
                  <a:srgbClr val="FF0000"/>
                </a:solidFill>
                <a:latin typeface="Cambria" panose="02040503050406030204" pitchFamily="18" charset="0"/>
              </a:rPr>
              <a:t>task of the pan-arctic Sustaining Arctic Observing Network (SAON)</a:t>
            </a:r>
            <a:r>
              <a:rPr lang="en-US" sz="1600" dirty="0">
                <a:solidFill>
                  <a:srgbClr val="000000"/>
                </a:solidFill>
                <a:latin typeface="Cambria" panose="02040503050406030204" pitchFamily="18" charset="0"/>
              </a:rPr>
              <a:t> program</a:t>
            </a:r>
            <a:endParaRPr lang="en-US" sz="1600" dirty="0">
              <a:solidFill>
                <a:srgbClr val="000000"/>
              </a:solidFill>
              <a:effectLst/>
              <a:latin typeface="Cambria" panose="02040503050406030204" pitchFamily="18" charset="0"/>
            </a:endParaRPr>
          </a:p>
        </p:txBody>
      </p:sp>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5570" y="692696"/>
            <a:ext cx="419100" cy="285750"/>
          </a:xfrm>
          <a:prstGeom prst="rect">
            <a:avLst/>
          </a:prstGeom>
        </p:spPr>
      </p:pic>
      <p:pic>
        <p:nvPicPr>
          <p:cNvPr id="11" name="Immagin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1305" y="692696"/>
            <a:ext cx="419100" cy="285750"/>
          </a:xfrm>
          <a:prstGeom prst="rect">
            <a:avLst/>
          </a:prstGeom>
        </p:spPr>
      </p:pic>
      <p:pic>
        <p:nvPicPr>
          <p:cNvPr id="12" name="Immagin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7040" y="698423"/>
            <a:ext cx="419100" cy="285750"/>
          </a:xfrm>
          <a:prstGeom prst="rect">
            <a:avLst/>
          </a:prstGeom>
        </p:spPr>
      </p:pic>
      <p:pic>
        <p:nvPicPr>
          <p:cNvPr id="13" name="Immagin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0961" y="694639"/>
            <a:ext cx="419100" cy="285750"/>
          </a:xfrm>
          <a:prstGeom prst="rect">
            <a:avLst/>
          </a:prstGeom>
        </p:spPr>
      </p:pic>
      <p:pic>
        <p:nvPicPr>
          <p:cNvPr id="14" name="Immagin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44882" y="692696"/>
            <a:ext cx="419100" cy="285750"/>
          </a:xfrm>
          <a:prstGeom prst="rect">
            <a:avLst/>
          </a:prstGeom>
        </p:spPr>
      </p:pic>
      <p:pic>
        <p:nvPicPr>
          <p:cNvPr id="15" name="Immagin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0617" y="682802"/>
            <a:ext cx="419100" cy="285750"/>
          </a:xfrm>
          <a:prstGeom prst="rect">
            <a:avLst/>
          </a:prstGeom>
        </p:spPr>
      </p:pic>
    </p:spTree>
    <p:extLst>
      <p:ext uri="{BB962C8B-B14F-4D97-AF65-F5344CB8AC3E}">
        <p14:creationId xmlns:p14="http://schemas.microsoft.com/office/powerpoint/2010/main" val="42852725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ttangolo 3"/>
          <p:cNvSpPr/>
          <p:nvPr/>
        </p:nvSpPr>
        <p:spPr>
          <a:xfrm>
            <a:off x="1637420" y="1147587"/>
            <a:ext cx="2862572" cy="369332"/>
          </a:xfrm>
          <a:prstGeom prst="rect">
            <a:avLst/>
          </a:prstGeom>
        </p:spPr>
        <p:txBody>
          <a:bodyPr wrap="square">
            <a:spAutoFit/>
          </a:bodyPr>
          <a:lstStyle/>
          <a:p>
            <a:r>
              <a:rPr lang="it-IT" dirty="0" smtClean="0">
                <a:solidFill>
                  <a:srgbClr val="FF0000"/>
                </a:solidFill>
                <a:latin typeface="Cambria" panose="02040503050406030204" pitchFamily="18" charset="0"/>
              </a:rPr>
              <a:t>SCAR OBSERVING SYSTEM</a:t>
            </a:r>
            <a:endParaRPr lang="it-IT" dirty="0">
              <a:solidFill>
                <a:srgbClr val="FF0000"/>
              </a:solidFill>
              <a:latin typeface="Cambria" panose="02040503050406030204" pitchFamily="18" charset="0"/>
            </a:endParaRPr>
          </a:p>
        </p:txBody>
      </p:sp>
      <p:sp>
        <p:nvSpPr>
          <p:cNvPr id="3" name="Rettangolo 2"/>
          <p:cNvSpPr/>
          <p:nvPr/>
        </p:nvSpPr>
        <p:spPr>
          <a:xfrm>
            <a:off x="1375470" y="4653136"/>
            <a:ext cx="7992888" cy="1938992"/>
          </a:xfrm>
          <a:prstGeom prst="rect">
            <a:avLst/>
          </a:prstGeom>
        </p:spPr>
        <p:txBody>
          <a:bodyPr wrap="square">
            <a:spAutoFit/>
          </a:bodyPr>
          <a:lstStyle/>
          <a:p>
            <a:pPr marL="285750" indent="-285750">
              <a:buFont typeface="Trebuchet MS" panose="020B0603020202020204" pitchFamily="34" charset="0"/>
              <a:buChar char="−"/>
            </a:pPr>
            <a:r>
              <a:rPr lang="it-IT" sz="2000" dirty="0" smtClean="0">
                <a:latin typeface="Cambria" panose="02040503050406030204" pitchFamily="18" charset="0"/>
              </a:rPr>
              <a:t>SOOS </a:t>
            </a:r>
            <a:r>
              <a:rPr lang="it-IT" sz="2000" dirty="0">
                <a:latin typeface="Cambria" panose="02040503050406030204" pitchFamily="18" charset="0"/>
              </a:rPr>
              <a:t>(Southern Ocean </a:t>
            </a:r>
            <a:r>
              <a:rPr lang="it-IT" sz="2000" dirty="0" err="1">
                <a:latin typeface="Cambria" panose="02040503050406030204" pitchFamily="18" charset="0"/>
              </a:rPr>
              <a:t>Observing</a:t>
            </a:r>
            <a:r>
              <a:rPr lang="it-IT" sz="2000" dirty="0">
                <a:latin typeface="Cambria" panose="02040503050406030204" pitchFamily="18" charset="0"/>
              </a:rPr>
              <a:t> System)</a:t>
            </a:r>
          </a:p>
          <a:p>
            <a:pPr marL="285750" indent="-285750">
              <a:buFont typeface="Trebuchet MS" panose="020B0603020202020204" pitchFamily="34" charset="0"/>
              <a:buChar char="−"/>
            </a:pPr>
            <a:r>
              <a:rPr lang="it-IT" sz="2000" dirty="0">
                <a:latin typeface="Cambria" panose="02040503050406030204" pitchFamily="18" charset="0"/>
              </a:rPr>
              <a:t>Ocean </a:t>
            </a:r>
            <a:r>
              <a:rPr lang="it-IT" sz="2000" dirty="0" err="1">
                <a:latin typeface="Cambria" panose="02040503050406030204" pitchFamily="18" charset="0"/>
              </a:rPr>
              <a:t>Acidification</a:t>
            </a:r>
            <a:endParaRPr lang="it-IT" sz="2000" dirty="0">
              <a:latin typeface="Cambria" panose="02040503050406030204" pitchFamily="18" charset="0"/>
            </a:endParaRPr>
          </a:p>
          <a:p>
            <a:pPr marL="285750" indent="-285750">
              <a:buFont typeface="Trebuchet MS" panose="020B0603020202020204" pitchFamily="34" charset="0"/>
              <a:buChar char="−"/>
            </a:pPr>
            <a:r>
              <a:rPr lang="it-IT" sz="2000" dirty="0" err="1">
                <a:latin typeface="Cambria" panose="02040503050406030204" pitchFamily="18" charset="0"/>
              </a:rPr>
              <a:t>ASPeCt</a:t>
            </a:r>
            <a:r>
              <a:rPr lang="it-IT" sz="2000" dirty="0">
                <a:latin typeface="Cambria" panose="02040503050406030204" pitchFamily="18" charset="0"/>
              </a:rPr>
              <a:t> (</a:t>
            </a:r>
            <a:r>
              <a:rPr lang="it-IT" sz="2000" dirty="0" err="1">
                <a:latin typeface="Cambria" panose="02040503050406030204" pitchFamily="18" charset="0"/>
              </a:rPr>
              <a:t>Antarctic</a:t>
            </a:r>
            <a:r>
              <a:rPr lang="it-IT" sz="2000" dirty="0">
                <a:latin typeface="Cambria" panose="02040503050406030204" pitchFamily="18" charset="0"/>
              </a:rPr>
              <a:t> Sea </a:t>
            </a:r>
            <a:r>
              <a:rPr lang="it-IT" sz="2000" dirty="0" err="1">
                <a:latin typeface="Cambria" panose="02040503050406030204" pitchFamily="18" charset="0"/>
              </a:rPr>
              <a:t>Ice</a:t>
            </a:r>
            <a:r>
              <a:rPr lang="it-IT" sz="2000" dirty="0">
                <a:latin typeface="Cambria" panose="02040503050406030204" pitchFamily="18" charset="0"/>
              </a:rPr>
              <a:t> </a:t>
            </a:r>
            <a:r>
              <a:rPr lang="it-IT" sz="2000" dirty="0" err="1">
                <a:latin typeface="Cambria" panose="02040503050406030204" pitchFamily="18" charset="0"/>
              </a:rPr>
              <a:t>Processes</a:t>
            </a:r>
            <a:r>
              <a:rPr lang="it-IT" sz="2000" dirty="0">
                <a:latin typeface="Cambria" panose="02040503050406030204" pitchFamily="18" charset="0"/>
              </a:rPr>
              <a:t> and </a:t>
            </a:r>
            <a:r>
              <a:rPr lang="it-IT" sz="2000" dirty="0" err="1">
                <a:latin typeface="Cambria" panose="02040503050406030204" pitchFamily="18" charset="0"/>
              </a:rPr>
              <a:t>Climate</a:t>
            </a:r>
            <a:r>
              <a:rPr lang="it-IT" sz="2000" dirty="0">
                <a:latin typeface="Cambria" panose="02040503050406030204" pitchFamily="18" charset="0"/>
              </a:rPr>
              <a:t>)</a:t>
            </a:r>
          </a:p>
          <a:p>
            <a:pPr marL="285750" indent="-285750">
              <a:buFont typeface="Trebuchet MS" panose="020B0603020202020204" pitchFamily="34" charset="0"/>
              <a:buChar char="−"/>
            </a:pPr>
            <a:r>
              <a:rPr lang="it-IT" sz="2000" dirty="0">
                <a:latin typeface="Cambria" panose="02040503050406030204" pitchFamily="18" charset="0"/>
              </a:rPr>
              <a:t>ISMASS (</a:t>
            </a:r>
            <a:r>
              <a:rPr lang="it-IT" sz="2000" dirty="0" err="1">
                <a:latin typeface="Cambria" panose="02040503050406030204" pitchFamily="18" charset="0"/>
              </a:rPr>
              <a:t>Ice</a:t>
            </a:r>
            <a:r>
              <a:rPr lang="it-IT" sz="2000" dirty="0">
                <a:latin typeface="Cambria" panose="02040503050406030204" pitchFamily="18" charset="0"/>
              </a:rPr>
              <a:t> </a:t>
            </a:r>
            <a:r>
              <a:rPr lang="it-IT" sz="2000" dirty="0" err="1">
                <a:latin typeface="Cambria" panose="02040503050406030204" pitchFamily="18" charset="0"/>
              </a:rPr>
              <a:t>Sheet</a:t>
            </a:r>
            <a:r>
              <a:rPr lang="it-IT" sz="2000" dirty="0">
                <a:latin typeface="Cambria" panose="02040503050406030204" pitchFamily="18" charset="0"/>
              </a:rPr>
              <a:t> Mass Balance and Sea Level)</a:t>
            </a:r>
          </a:p>
          <a:p>
            <a:pPr marL="285750" indent="-285750">
              <a:buFont typeface="Trebuchet MS" panose="020B0603020202020204" pitchFamily="34" charset="0"/>
              <a:buChar char="−"/>
            </a:pPr>
            <a:r>
              <a:rPr lang="it-IT" sz="2000" dirty="0" err="1">
                <a:latin typeface="Cambria" panose="02040503050406030204" pitchFamily="18" charset="0"/>
              </a:rPr>
              <a:t>Antarctic</a:t>
            </a:r>
            <a:r>
              <a:rPr lang="it-IT" sz="2000" dirty="0">
                <a:latin typeface="Cambria" panose="02040503050406030204" pitchFamily="18" charset="0"/>
              </a:rPr>
              <a:t> </a:t>
            </a:r>
            <a:r>
              <a:rPr lang="it-IT" sz="2000" dirty="0" err="1">
                <a:latin typeface="Cambria" panose="02040503050406030204" pitchFamily="18" charset="0"/>
              </a:rPr>
              <a:t>Biodiversity</a:t>
            </a:r>
            <a:r>
              <a:rPr lang="it-IT" sz="2000" dirty="0">
                <a:latin typeface="Cambria" panose="02040503050406030204" pitchFamily="18" charset="0"/>
              </a:rPr>
              <a:t> </a:t>
            </a:r>
            <a:r>
              <a:rPr lang="it-IT" sz="2000" dirty="0" err="1">
                <a:latin typeface="Cambria" panose="02040503050406030204" pitchFamily="18" charset="0"/>
              </a:rPr>
              <a:t>Informatics</a:t>
            </a:r>
            <a:r>
              <a:rPr lang="it-IT" sz="2000" dirty="0">
                <a:latin typeface="Cambria" panose="02040503050406030204" pitchFamily="18" charset="0"/>
              </a:rPr>
              <a:t> (ABI)</a:t>
            </a:r>
          </a:p>
          <a:p>
            <a:pPr marL="285750" indent="-285750">
              <a:buFont typeface="Trebuchet MS" panose="020B0603020202020204" pitchFamily="34" charset="0"/>
              <a:buChar char="−"/>
            </a:pPr>
            <a:r>
              <a:rPr lang="it-IT" sz="2000" dirty="0">
                <a:latin typeface="Cambria" panose="02040503050406030204" pitchFamily="18" charset="0"/>
              </a:rPr>
              <a:t>CPR (</a:t>
            </a:r>
            <a:r>
              <a:rPr lang="it-IT" sz="2000" dirty="0" err="1">
                <a:latin typeface="Cambria" panose="02040503050406030204" pitchFamily="18" charset="0"/>
              </a:rPr>
              <a:t>Continuous</a:t>
            </a:r>
            <a:r>
              <a:rPr lang="it-IT" sz="2000" dirty="0">
                <a:latin typeface="Cambria" panose="02040503050406030204" pitchFamily="18" charset="0"/>
              </a:rPr>
              <a:t> Plankton Recorder)</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803616"/>
            <a:ext cx="1123950" cy="1057275"/>
          </a:xfrm>
          <a:prstGeom prst="rect">
            <a:avLst/>
          </a:prstGeom>
        </p:spPr>
      </p:pic>
      <p:sp>
        <p:nvSpPr>
          <p:cNvPr id="6" name="Rettangolo 5"/>
          <p:cNvSpPr/>
          <p:nvPr/>
        </p:nvSpPr>
        <p:spPr>
          <a:xfrm>
            <a:off x="0" y="1916832"/>
            <a:ext cx="9144000" cy="2554545"/>
          </a:xfrm>
          <a:prstGeom prst="rect">
            <a:avLst/>
          </a:prstGeom>
        </p:spPr>
        <p:txBody>
          <a:bodyPr wrap="square">
            <a:spAutoFit/>
          </a:bodyPr>
          <a:lstStyle/>
          <a:p>
            <a:r>
              <a:rPr lang="en-US" sz="2000" dirty="0" smtClean="0">
                <a:latin typeface="Cambria" panose="02040503050406030204" pitchFamily="18" charset="0"/>
              </a:rPr>
              <a:t>Fast raising temperature in some Antarctic regions is contributing </a:t>
            </a:r>
            <a:r>
              <a:rPr lang="en-US" sz="2000" dirty="0">
                <a:latin typeface="Cambria" panose="02040503050406030204" pitchFamily="18" charset="0"/>
              </a:rPr>
              <a:t>to disintegration of ice shelves and accelerating the retreat of glaciers. There is growing consensus that the Antarctic ice sheet is </a:t>
            </a:r>
            <a:r>
              <a:rPr lang="en-US" sz="2000" b="1" dirty="0">
                <a:latin typeface="Cambria" panose="02040503050406030204" pitchFamily="18" charset="0"/>
              </a:rPr>
              <a:t>experiencing a net mass loss</a:t>
            </a:r>
            <a:r>
              <a:rPr lang="en-US" sz="2000" dirty="0">
                <a:latin typeface="Cambria" panose="02040503050406030204" pitchFamily="18" charset="0"/>
              </a:rPr>
              <a:t>. Loss of ice from the West Antarctic ice sheet may possibly contribute to a rise in sea level by 2100 of up </a:t>
            </a:r>
            <a:r>
              <a:rPr lang="en-US" sz="2000" b="1" dirty="0">
                <a:latin typeface="Cambria" panose="02040503050406030204" pitchFamily="18" charset="0"/>
              </a:rPr>
              <a:t>to 1.9 </a:t>
            </a:r>
            <a:r>
              <a:rPr lang="en-US" sz="2000" b="1" dirty="0" smtClean="0">
                <a:latin typeface="Cambria" panose="02040503050406030204" pitchFamily="18" charset="0"/>
              </a:rPr>
              <a:t>meters</a:t>
            </a:r>
            <a:r>
              <a:rPr lang="en-US" sz="2000" dirty="0" smtClean="0">
                <a:latin typeface="Cambria" panose="02040503050406030204" pitchFamily="18" charset="0"/>
              </a:rPr>
              <a:t>. The collapse of the East Antarctic sheet is an unlikely but not unrealistic event.</a:t>
            </a:r>
          </a:p>
          <a:p>
            <a:endParaRPr lang="en-US" sz="2000" dirty="0">
              <a:latin typeface="Cambria" panose="02040503050406030204" pitchFamily="18" charset="0"/>
            </a:endParaRPr>
          </a:p>
          <a:p>
            <a:r>
              <a:rPr lang="en-US" sz="2000" dirty="0" smtClean="0">
                <a:latin typeface="Cambria" panose="02040503050406030204" pitchFamily="18" charset="0"/>
              </a:rPr>
              <a:t>SCAR is supporting the following Group of Experts for Antarctic priority issues:</a:t>
            </a:r>
            <a:endParaRPr lang="it-IT" sz="2000" dirty="0">
              <a:latin typeface="Cambria" panose="02040503050406030204" pitchFamily="18" charset="0"/>
            </a:endParaRPr>
          </a:p>
        </p:txBody>
      </p:sp>
    </p:spTree>
    <p:extLst>
      <p:ext uri="{BB962C8B-B14F-4D97-AF65-F5344CB8AC3E}">
        <p14:creationId xmlns:p14="http://schemas.microsoft.com/office/powerpoint/2010/main" val="17083666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
          <p:cNvSpPr>
            <a:spLocks noChangeArrowheads="1"/>
          </p:cNvSpPr>
          <p:nvPr/>
        </p:nvSpPr>
        <p:spPr bwMode="auto">
          <a:xfrm>
            <a:off x="107504" y="3664707"/>
            <a:ext cx="8567738"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6700" indent="-266700" eaLnBrk="0" hangingPunct="0">
              <a:defRPr sz="1400">
                <a:solidFill>
                  <a:schemeClr val="tx1"/>
                </a:solidFill>
                <a:latin typeface="Myriad Pro" panose="020B0503030403020204" pitchFamily="34" charset="0"/>
              </a:defRPr>
            </a:lvl1pPr>
            <a:lvl2pPr marL="742950" indent="-285750" eaLnBrk="0" hangingPunct="0">
              <a:defRPr sz="1400">
                <a:solidFill>
                  <a:schemeClr val="tx1"/>
                </a:solidFill>
                <a:latin typeface="Myriad Pro" panose="020B0503030403020204" pitchFamily="34" charset="0"/>
              </a:defRPr>
            </a:lvl2pPr>
            <a:lvl3pPr marL="1143000" indent="-228600" eaLnBrk="0" hangingPunct="0">
              <a:defRPr sz="1400">
                <a:solidFill>
                  <a:schemeClr val="tx1"/>
                </a:solidFill>
                <a:latin typeface="Myriad Pro" panose="020B0503030403020204" pitchFamily="34" charset="0"/>
              </a:defRPr>
            </a:lvl3pPr>
            <a:lvl4pPr marL="1600200" indent="-228600" eaLnBrk="0" hangingPunct="0">
              <a:defRPr sz="1400">
                <a:solidFill>
                  <a:schemeClr val="tx1"/>
                </a:solidFill>
                <a:latin typeface="Myriad Pro" panose="020B0503030403020204" pitchFamily="34" charset="0"/>
              </a:defRPr>
            </a:lvl4pPr>
            <a:lvl5pPr marL="2057400" indent="-228600" eaLnBrk="0" hangingPunct="0">
              <a:defRPr sz="1400">
                <a:solidFill>
                  <a:schemeClr val="tx1"/>
                </a:solidFill>
                <a:latin typeface="Myriad Pro" panose="020B0503030403020204" pitchFamily="34" charset="0"/>
              </a:defRPr>
            </a:lvl5pPr>
            <a:lvl6pPr marL="2514600" indent="-228600" eaLnBrk="0" fontAlgn="base" hangingPunct="0">
              <a:spcBef>
                <a:spcPct val="0"/>
              </a:spcBef>
              <a:spcAft>
                <a:spcPct val="0"/>
              </a:spcAft>
              <a:defRPr sz="1400">
                <a:solidFill>
                  <a:schemeClr val="tx1"/>
                </a:solidFill>
                <a:latin typeface="Myriad Pro" panose="020B0503030403020204" pitchFamily="34" charset="0"/>
              </a:defRPr>
            </a:lvl6pPr>
            <a:lvl7pPr marL="2971800" indent="-228600" eaLnBrk="0" fontAlgn="base" hangingPunct="0">
              <a:spcBef>
                <a:spcPct val="0"/>
              </a:spcBef>
              <a:spcAft>
                <a:spcPct val="0"/>
              </a:spcAft>
              <a:defRPr sz="1400">
                <a:solidFill>
                  <a:schemeClr val="tx1"/>
                </a:solidFill>
                <a:latin typeface="Myriad Pro" panose="020B0503030403020204" pitchFamily="34" charset="0"/>
              </a:defRPr>
            </a:lvl7pPr>
            <a:lvl8pPr marL="3429000" indent="-228600" eaLnBrk="0" fontAlgn="base" hangingPunct="0">
              <a:spcBef>
                <a:spcPct val="0"/>
              </a:spcBef>
              <a:spcAft>
                <a:spcPct val="0"/>
              </a:spcAft>
              <a:defRPr sz="1400">
                <a:solidFill>
                  <a:schemeClr val="tx1"/>
                </a:solidFill>
                <a:latin typeface="Myriad Pro" panose="020B0503030403020204" pitchFamily="34" charset="0"/>
              </a:defRPr>
            </a:lvl8pPr>
            <a:lvl9pPr marL="3886200" indent="-228600" eaLnBrk="0" fontAlgn="base" hangingPunct="0">
              <a:spcBef>
                <a:spcPct val="0"/>
              </a:spcBef>
              <a:spcAft>
                <a:spcPct val="0"/>
              </a:spcAft>
              <a:defRPr sz="1400">
                <a:solidFill>
                  <a:schemeClr val="tx1"/>
                </a:solidFill>
                <a:latin typeface="Myriad Pro" panose="020B0503030403020204" pitchFamily="34" charset="0"/>
              </a:defRPr>
            </a:lvl9pPr>
          </a:lstStyle>
          <a:p>
            <a:pPr marL="342900" indent="-342900" defTabSz="914400" eaLnBrk="1" hangingPunct="1">
              <a:buClr>
                <a:srgbClr val="008000"/>
              </a:buClr>
              <a:buFont typeface="Arial" panose="020B0604020202020204" pitchFamily="34" charset="0"/>
              <a:buChar char="−"/>
            </a:pPr>
            <a:r>
              <a:rPr lang="en-US" altLang="it-IT" sz="2000" dirty="0">
                <a:latin typeface="Cambria" panose="02040503050406030204" pitchFamily="18" charset="0"/>
              </a:rPr>
              <a:t>Design and implement SO observing system</a:t>
            </a:r>
          </a:p>
          <a:p>
            <a:pPr marL="342900" indent="-342900" defTabSz="914400" eaLnBrk="1" hangingPunct="1">
              <a:buClr>
                <a:srgbClr val="008000"/>
              </a:buClr>
              <a:buFont typeface="Arial" panose="020B0604020202020204" pitchFamily="34" charset="0"/>
              <a:buChar char="−"/>
            </a:pPr>
            <a:r>
              <a:rPr lang="en-US" altLang="it-IT" sz="2000" dirty="0">
                <a:latin typeface="Cambria" panose="02040503050406030204" pitchFamily="18" charset="0"/>
              </a:rPr>
              <a:t>Advocate and guide development of new technologies</a:t>
            </a:r>
          </a:p>
          <a:p>
            <a:pPr marL="342900" indent="-342900" defTabSz="914400" eaLnBrk="1" hangingPunct="1">
              <a:buClr>
                <a:srgbClr val="008000"/>
              </a:buClr>
              <a:buFont typeface="Arial" panose="020B0604020202020204" pitchFamily="34" charset="0"/>
              <a:buChar char="−"/>
            </a:pPr>
            <a:r>
              <a:rPr lang="en-US" altLang="it-IT" sz="2000" dirty="0">
                <a:latin typeface="Cambria" panose="02040503050406030204" pitchFamily="18" charset="0"/>
              </a:rPr>
              <a:t>Unify current observation efforts and leverage further resources</a:t>
            </a:r>
          </a:p>
          <a:p>
            <a:pPr marL="342900" indent="-342900" defTabSz="914400" eaLnBrk="1" hangingPunct="1">
              <a:buClr>
                <a:srgbClr val="008000"/>
              </a:buClr>
              <a:buFont typeface="Arial" panose="020B0604020202020204" pitchFamily="34" charset="0"/>
              <a:buChar char="−"/>
            </a:pPr>
            <a:r>
              <a:rPr lang="en-US" altLang="it-IT" sz="2000" dirty="0">
                <a:latin typeface="Cambria" panose="02040503050406030204" pitchFamily="18" charset="0"/>
              </a:rPr>
              <a:t>Integrate / communicate – between nations, international and national projects, and across traditional disciplinary boundaries</a:t>
            </a:r>
          </a:p>
          <a:p>
            <a:pPr marL="342900" indent="-342900" defTabSz="914400" eaLnBrk="1" hangingPunct="1">
              <a:buClr>
                <a:srgbClr val="008000"/>
              </a:buClr>
              <a:buFont typeface="Arial" panose="020B0604020202020204" pitchFamily="34" charset="0"/>
              <a:buChar char="−"/>
            </a:pPr>
            <a:r>
              <a:rPr lang="en-US" altLang="it-IT" sz="2000" dirty="0">
                <a:latin typeface="Cambria" panose="02040503050406030204" pitchFamily="18" charset="0"/>
              </a:rPr>
              <a:t>Facilitate and develop a data system with seamless access to essential data and data products</a:t>
            </a:r>
          </a:p>
        </p:txBody>
      </p:sp>
      <p:sp>
        <p:nvSpPr>
          <p:cNvPr id="17412" name="Rectangle 6"/>
          <p:cNvSpPr>
            <a:spLocks noChangeArrowheads="1"/>
          </p:cNvSpPr>
          <p:nvPr/>
        </p:nvSpPr>
        <p:spPr bwMode="auto">
          <a:xfrm>
            <a:off x="2683980" y="1547496"/>
            <a:ext cx="412026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Myriad Pro" panose="020B0503030403020204" pitchFamily="34" charset="0"/>
              </a:defRPr>
            </a:lvl1pPr>
            <a:lvl2pPr marL="742950" indent="-285750" eaLnBrk="0" hangingPunct="0">
              <a:defRPr sz="1400">
                <a:solidFill>
                  <a:schemeClr val="tx1"/>
                </a:solidFill>
                <a:latin typeface="Myriad Pro" panose="020B0503030403020204" pitchFamily="34" charset="0"/>
              </a:defRPr>
            </a:lvl2pPr>
            <a:lvl3pPr marL="1143000" indent="-228600" eaLnBrk="0" hangingPunct="0">
              <a:defRPr sz="1400">
                <a:solidFill>
                  <a:schemeClr val="tx1"/>
                </a:solidFill>
                <a:latin typeface="Myriad Pro" panose="020B0503030403020204" pitchFamily="34" charset="0"/>
              </a:defRPr>
            </a:lvl3pPr>
            <a:lvl4pPr marL="1600200" indent="-228600" eaLnBrk="0" hangingPunct="0">
              <a:defRPr sz="1400">
                <a:solidFill>
                  <a:schemeClr val="tx1"/>
                </a:solidFill>
                <a:latin typeface="Myriad Pro" panose="020B0503030403020204" pitchFamily="34" charset="0"/>
              </a:defRPr>
            </a:lvl4pPr>
            <a:lvl5pPr marL="2057400" indent="-228600" eaLnBrk="0" hangingPunct="0">
              <a:defRPr sz="1400">
                <a:solidFill>
                  <a:schemeClr val="tx1"/>
                </a:solidFill>
                <a:latin typeface="Myriad Pro" panose="020B0503030403020204" pitchFamily="34" charset="0"/>
              </a:defRPr>
            </a:lvl5pPr>
            <a:lvl6pPr marL="2514600" indent="-228600" eaLnBrk="0" fontAlgn="base" hangingPunct="0">
              <a:spcBef>
                <a:spcPct val="0"/>
              </a:spcBef>
              <a:spcAft>
                <a:spcPct val="0"/>
              </a:spcAft>
              <a:defRPr sz="1400">
                <a:solidFill>
                  <a:schemeClr val="tx1"/>
                </a:solidFill>
                <a:latin typeface="Myriad Pro" panose="020B0503030403020204" pitchFamily="34" charset="0"/>
              </a:defRPr>
            </a:lvl6pPr>
            <a:lvl7pPr marL="2971800" indent="-228600" eaLnBrk="0" fontAlgn="base" hangingPunct="0">
              <a:spcBef>
                <a:spcPct val="0"/>
              </a:spcBef>
              <a:spcAft>
                <a:spcPct val="0"/>
              </a:spcAft>
              <a:defRPr sz="1400">
                <a:solidFill>
                  <a:schemeClr val="tx1"/>
                </a:solidFill>
                <a:latin typeface="Myriad Pro" panose="020B0503030403020204" pitchFamily="34" charset="0"/>
              </a:defRPr>
            </a:lvl7pPr>
            <a:lvl8pPr marL="3429000" indent="-228600" eaLnBrk="0" fontAlgn="base" hangingPunct="0">
              <a:spcBef>
                <a:spcPct val="0"/>
              </a:spcBef>
              <a:spcAft>
                <a:spcPct val="0"/>
              </a:spcAft>
              <a:defRPr sz="1400">
                <a:solidFill>
                  <a:schemeClr val="tx1"/>
                </a:solidFill>
                <a:latin typeface="Myriad Pro" panose="020B0503030403020204" pitchFamily="34" charset="0"/>
              </a:defRPr>
            </a:lvl8pPr>
            <a:lvl9pPr marL="3886200" indent="-228600" eaLnBrk="0" fontAlgn="base" hangingPunct="0">
              <a:spcBef>
                <a:spcPct val="0"/>
              </a:spcBef>
              <a:spcAft>
                <a:spcPct val="0"/>
              </a:spcAft>
              <a:defRPr sz="1400">
                <a:solidFill>
                  <a:schemeClr val="tx1"/>
                </a:solidFill>
                <a:latin typeface="Myriad Pro" panose="020B0503030403020204" pitchFamily="34" charset="0"/>
              </a:defRPr>
            </a:lvl9pPr>
          </a:lstStyle>
          <a:p>
            <a:pPr defTabSz="914400" eaLnBrk="1" hangingPunct="1">
              <a:buClr>
                <a:srgbClr val="008000"/>
              </a:buClr>
              <a:buFont typeface="Wingdings" panose="05000000000000000000" pitchFamily="2" charset="2"/>
              <a:buNone/>
            </a:pPr>
            <a:r>
              <a:rPr lang="en-US" altLang="it-IT" sz="1800" dirty="0">
                <a:latin typeface="Cambria" panose="02040503050406030204" pitchFamily="18" charset="0"/>
              </a:rPr>
              <a:t>The overall vision for SOOS is to design and implement a sustained, </a:t>
            </a:r>
            <a:r>
              <a:rPr lang="en-US" altLang="it-IT" sz="1800" b="1" dirty="0">
                <a:latin typeface="Cambria" panose="02040503050406030204" pitchFamily="18" charset="0"/>
              </a:rPr>
              <a:t>coherent, multidisciplinary observing system </a:t>
            </a:r>
            <a:r>
              <a:rPr lang="en-US" altLang="it-IT" sz="1800" dirty="0">
                <a:latin typeface="Cambria" panose="02040503050406030204" pitchFamily="18" charset="0"/>
              </a:rPr>
              <a:t>that provides the key data and data products required to address the key challenges identified. </a:t>
            </a:r>
          </a:p>
        </p:txBody>
      </p:sp>
      <p:sp>
        <p:nvSpPr>
          <p:cNvPr id="4" name="Rettangolo 3"/>
          <p:cNvSpPr/>
          <p:nvPr/>
        </p:nvSpPr>
        <p:spPr>
          <a:xfrm>
            <a:off x="395536" y="6068601"/>
            <a:ext cx="4111510" cy="369332"/>
          </a:xfrm>
          <a:prstGeom prst="rect">
            <a:avLst/>
          </a:prstGeom>
        </p:spPr>
        <p:txBody>
          <a:bodyPr wrap="none">
            <a:spAutoFit/>
          </a:bodyPr>
          <a:lstStyle/>
          <a:p>
            <a:r>
              <a:rPr lang="en-US" b="1" dirty="0">
                <a:latin typeface="Cambria" panose="02040503050406030204" pitchFamily="18" charset="0"/>
              </a:rPr>
              <a:t>SOOS is sponsored by SCAR </a:t>
            </a:r>
            <a:r>
              <a:rPr lang="en-US" b="1" dirty="0" smtClean="0">
                <a:latin typeface="Cambria" panose="02040503050406030204" pitchFamily="18" charset="0"/>
              </a:rPr>
              <a:t>and </a:t>
            </a:r>
            <a:r>
              <a:rPr lang="en-US" b="1" dirty="0">
                <a:latin typeface="Cambria" panose="02040503050406030204" pitchFamily="18" charset="0"/>
              </a:rPr>
              <a:t>SCOR</a:t>
            </a:r>
          </a:p>
        </p:txBody>
      </p:sp>
      <p:pic>
        <p:nvPicPr>
          <p:cNvPr id="5" name="Immagine 4"/>
          <p:cNvPicPr>
            <a:picLocks noChangeAspect="1"/>
          </p:cNvPicPr>
          <p:nvPr/>
        </p:nvPicPr>
        <p:blipFill>
          <a:blip r:embed="rId3"/>
          <a:stretch>
            <a:fillRect/>
          </a:stretch>
        </p:blipFill>
        <p:spPr>
          <a:xfrm>
            <a:off x="6804248" y="1306991"/>
            <a:ext cx="2199352" cy="2900126"/>
          </a:xfrm>
          <a:prstGeom prst="rect">
            <a:avLst/>
          </a:prstGeom>
        </p:spPr>
      </p:pic>
      <p:pic>
        <p:nvPicPr>
          <p:cNvPr id="2" name="Immagine 1"/>
          <p:cNvPicPr>
            <a:picLocks noChangeAspect="1"/>
          </p:cNvPicPr>
          <p:nvPr/>
        </p:nvPicPr>
        <p:blipFill>
          <a:blip r:embed="rId4"/>
          <a:stretch>
            <a:fillRect/>
          </a:stretch>
        </p:blipFill>
        <p:spPr>
          <a:xfrm>
            <a:off x="132917" y="1484527"/>
            <a:ext cx="2463410" cy="1848893"/>
          </a:xfrm>
          <a:prstGeom prst="rect">
            <a:avLst/>
          </a:prstGeom>
        </p:spPr>
      </p:pic>
      <p:sp>
        <p:nvSpPr>
          <p:cNvPr id="7" name="Rettangolo 6"/>
          <p:cNvSpPr/>
          <p:nvPr/>
        </p:nvSpPr>
        <p:spPr>
          <a:xfrm>
            <a:off x="132917" y="836712"/>
            <a:ext cx="4969542" cy="369332"/>
          </a:xfrm>
          <a:prstGeom prst="rect">
            <a:avLst/>
          </a:prstGeom>
        </p:spPr>
        <p:txBody>
          <a:bodyPr wrap="square">
            <a:spAutoFit/>
          </a:bodyPr>
          <a:lstStyle/>
          <a:p>
            <a:r>
              <a:rPr lang="it-IT" dirty="0" smtClean="0">
                <a:solidFill>
                  <a:srgbClr val="FF0000"/>
                </a:solidFill>
                <a:latin typeface="Cambria" panose="02040503050406030204" pitchFamily="18" charset="0"/>
              </a:rPr>
              <a:t>SOUTHERN OCEAN OBSERVING SYSTEM (SOOS)</a:t>
            </a:r>
            <a:endParaRPr lang="it-IT" dirty="0">
              <a:solidFill>
                <a:srgbClr val="FF0000"/>
              </a:solidFill>
              <a:latin typeface="Cambria" panose="02040503050406030204" pitchFamily="18" charset="0"/>
            </a:endParaRPr>
          </a:p>
        </p:txBody>
      </p:sp>
    </p:spTree>
    <p:extLst>
      <p:ext uri="{BB962C8B-B14F-4D97-AF65-F5344CB8AC3E}">
        <p14:creationId xmlns:p14="http://schemas.microsoft.com/office/powerpoint/2010/main" val="16487137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20" y="4869160"/>
            <a:ext cx="8666454" cy="1785104"/>
          </a:xfrm>
          <a:prstGeom prst="rect">
            <a:avLst/>
          </a:prstGeom>
        </p:spPr>
        <p:txBody>
          <a:bodyPr wrap="square">
            <a:spAutoFit/>
          </a:bodyPr>
          <a:lstStyle/>
          <a:p>
            <a:pPr algn="just">
              <a:lnSpc>
                <a:spcPct val="125000"/>
              </a:lnSpc>
            </a:pPr>
            <a:r>
              <a:rPr lang="en-US" sz="2200" dirty="0" smtClean="0">
                <a:solidFill>
                  <a:srgbClr val="202020"/>
                </a:solidFill>
                <a:latin typeface="Cambria" panose="02040503050406030204" pitchFamily="18" charset="0"/>
              </a:rPr>
              <a:t>The </a:t>
            </a:r>
            <a:r>
              <a:rPr lang="en-US" sz="2200" dirty="0">
                <a:solidFill>
                  <a:srgbClr val="202020"/>
                </a:solidFill>
                <a:latin typeface="Cambria" panose="02040503050406030204" pitchFamily="18" charset="0"/>
              </a:rPr>
              <a:t>international community have worked together to produce a Strategy for sustained observations of the Antarctic sea-ice zone. The strategy includes observations needed for the study of </a:t>
            </a:r>
            <a:r>
              <a:rPr lang="en-US" sz="2200" b="1" dirty="0">
                <a:solidFill>
                  <a:srgbClr val="202020"/>
                </a:solidFill>
                <a:latin typeface="Cambria" panose="02040503050406030204" pitchFamily="18" charset="0"/>
              </a:rPr>
              <a:t>interactions between the atmosphere, ocean and both sea ice and glacial ice</a:t>
            </a:r>
            <a:r>
              <a:rPr lang="en-US" sz="2200" dirty="0">
                <a:solidFill>
                  <a:srgbClr val="202020"/>
                </a:solidFill>
                <a:latin typeface="Cambria" panose="02040503050406030204" pitchFamily="18" charset="0"/>
              </a:rPr>
              <a:t>. </a:t>
            </a:r>
            <a:endParaRPr lang="en-US" sz="2200" dirty="0">
              <a:solidFill>
                <a:srgbClr val="202020"/>
              </a:solidFill>
              <a:effectLst/>
              <a:latin typeface="Cambria" panose="02040503050406030204" pitchFamily="18" charset="0"/>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194" y="836712"/>
            <a:ext cx="5461780" cy="3744416"/>
          </a:xfrm>
          <a:prstGeom prst="rect">
            <a:avLst/>
          </a:prstGeom>
        </p:spPr>
      </p:pic>
      <p:sp>
        <p:nvSpPr>
          <p:cNvPr id="6" name="Rettangolo 5"/>
          <p:cNvSpPr/>
          <p:nvPr/>
        </p:nvSpPr>
        <p:spPr>
          <a:xfrm>
            <a:off x="251980" y="1585535"/>
            <a:ext cx="2879860" cy="2246769"/>
          </a:xfrm>
          <a:prstGeom prst="rect">
            <a:avLst/>
          </a:prstGeom>
        </p:spPr>
        <p:txBody>
          <a:bodyPr wrap="square">
            <a:spAutoFit/>
          </a:bodyPr>
          <a:lstStyle/>
          <a:p>
            <a:r>
              <a:rPr lang="en-US" sz="2800" b="1" dirty="0">
                <a:solidFill>
                  <a:srgbClr val="26ABE2"/>
                </a:solidFill>
                <a:latin typeface="Cambria" panose="02040503050406030204" pitchFamily="18" charset="0"/>
              </a:rPr>
              <a:t>The SOOS International Strategy for Observing Under Ice</a:t>
            </a:r>
          </a:p>
        </p:txBody>
      </p:sp>
    </p:spTree>
    <p:extLst>
      <p:ext uri="{BB962C8B-B14F-4D97-AF65-F5344CB8AC3E}">
        <p14:creationId xmlns:p14="http://schemas.microsoft.com/office/powerpoint/2010/main" val="28730606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ttangolo 2"/>
          <p:cNvSpPr/>
          <p:nvPr/>
        </p:nvSpPr>
        <p:spPr>
          <a:xfrm>
            <a:off x="3339723" y="1297959"/>
            <a:ext cx="5624766" cy="646331"/>
          </a:xfrm>
          <a:prstGeom prst="rect">
            <a:avLst/>
          </a:prstGeom>
        </p:spPr>
        <p:txBody>
          <a:bodyPr wrap="square">
            <a:spAutoFit/>
          </a:bodyPr>
          <a:lstStyle/>
          <a:p>
            <a:r>
              <a:rPr lang="it-IT" dirty="0" smtClean="0">
                <a:solidFill>
                  <a:srgbClr val="FF0000"/>
                </a:solidFill>
                <a:latin typeface="Cambria" panose="02040503050406030204" pitchFamily="18" charset="0"/>
              </a:rPr>
              <a:t>ANTARCTIC NEAR-SHORE AND TERRESTRIAL </a:t>
            </a:r>
          </a:p>
          <a:p>
            <a:r>
              <a:rPr lang="it-IT" dirty="0" smtClean="0">
                <a:solidFill>
                  <a:srgbClr val="FF0000"/>
                </a:solidFill>
                <a:latin typeface="Cambria" panose="02040503050406030204" pitchFamily="18" charset="0"/>
              </a:rPr>
              <a:t>OBSERVING SYSTEM (ANTOS) </a:t>
            </a:r>
            <a:endParaRPr lang="it-IT" dirty="0">
              <a:solidFill>
                <a:srgbClr val="FF0000"/>
              </a:solidFill>
              <a:latin typeface="Cambria" panose="02040503050406030204" pitchFamily="18" charset="0"/>
            </a:endParaRPr>
          </a:p>
        </p:txBody>
      </p:sp>
      <p:pic>
        <p:nvPicPr>
          <p:cNvPr id="5" name="Immagine 4"/>
          <p:cNvPicPr>
            <a:picLocks noChangeAspect="1"/>
          </p:cNvPicPr>
          <p:nvPr/>
        </p:nvPicPr>
        <p:blipFill rotWithShape="1">
          <a:blip r:embed="rId2"/>
          <a:srcRect l="2751" t="6184" r="5237" b="6184"/>
          <a:stretch/>
        </p:blipFill>
        <p:spPr>
          <a:xfrm>
            <a:off x="251520" y="764704"/>
            <a:ext cx="2808312" cy="1897508"/>
          </a:xfrm>
          <a:prstGeom prst="rect">
            <a:avLst/>
          </a:prstGeom>
        </p:spPr>
      </p:pic>
      <p:sp>
        <p:nvSpPr>
          <p:cNvPr id="6" name="Rettangolo 5"/>
          <p:cNvSpPr/>
          <p:nvPr/>
        </p:nvSpPr>
        <p:spPr>
          <a:xfrm>
            <a:off x="251520" y="3068960"/>
            <a:ext cx="8712968" cy="2862322"/>
          </a:xfrm>
          <a:prstGeom prst="rect">
            <a:avLst/>
          </a:prstGeom>
        </p:spPr>
        <p:txBody>
          <a:bodyPr wrap="square">
            <a:spAutoFit/>
          </a:bodyPr>
          <a:lstStyle/>
          <a:p>
            <a:r>
              <a:rPr lang="en-US" sz="2000" dirty="0">
                <a:latin typeface="Cambria" panose="02040503050406030204" pitchFamily="18" charset="0"/>
              </a:rPr>
              <a:t>ANTOS DRAFT Objectives</a:t>
            </a:r>
          </a:p>
          <a:p>
            <a:endParaRPr lang="en-US" sz="2000" dirty="0">
              <a:latin typeface="Cambria" panose="02040503050406030204" pitchFamily="18" charset="0"/>
            </a:endParaRPr>
          </a:p>
          <a:p>
            <a:pPr marL="285750" indent="-285750">
              <a:buClr>
                <a:schemeClr val="accent1">
                  <a:lumMod val="75000"/>
                </a:schemeClr>
              </a:buClr>
              <a:buFont typeface="Wingdings" panose="05000000000000000000" pitchFamily="2" charset="2"/>
              <a:buChar char="q"/>
            </a:pPr>
            <a:r>
              <a:rPr lang="en-US" sz="2000" dirty="0">
                <a:latin typeface="Cambria" panose="02040503050406030204" pitchFamily="18" charset="0"/>
              </a:rPr>
              <a:t>Coordinate and expand strategic observations of Antarctic and </a:t>
            </a:r>
            <a:r>
              <a:rPr lang="en-US" sz="2000" dirty="0" err="1">
                <a:latin typeface="Cambria" panose="02040503050406030204" pitchFamily="18" charset="0"/>
              </a:rPr>
              <a:t>subantarctic</a:t>
            </a:r>
            <a:r>
              <a:rPr lang="en-US" sz="2000" dirty="0">
                <a:latin typeface="Cambria" panose="02040503050406030204" pitchFamily="18" charset="0"/>
              </a:rPr>
              <a:t> </a:t>
            </a:r>
            <a:r>
              <a:rPr lang="en-US" sz="2000" b="1" dirty="0">
                <a:latin typeface="Cambria" panose="02040503050406030204" pitchFamily="18" charset="0"/>
              </a:rPr>
              <a:t>near-shore and terrestrial ecosystems </a:t>
            </a:r>
            <a:r>
              <a:rPr lang="en-US" sz="2000" dirty="0">
                <a:latin typeface="Cambria" panose="02040503050406030204" pitchFamily="18" charset="0"/>
              </a:rPr>
              <a:t>to identify, track and attribute environmental change.</a:t>
            </a:r>
          </a:p>
          <a:p>
            <a:pPr marL="285750" indent="-285750">
              <a:buClr>
                <a:schemeClr val="accent1">
                  <a:lumMod val="75000"/>
                </a:schemeClr>
              </a:buClr>
              <a:buFont typeface="Wingdings" panose="05000000000000000000" pitchFamily="2" charset="2"/>
              <a:buChar char="q"/>
            </a:pPr>
            <a:r>
              <a:rPr lang="en-US" sz="2000" dirty="0" smtClean="0">
                <a:latin typeface="Cambria" panose="02040503050406030204" pitchFamily="18" charset="0"/>
              </a:rPr>
              <a:t>Stimulate </a:t>
            </a:r>
            <a:r>
              <a:rPr lang="en-US" sz="2000" dirty="0">
                <a:latin typeface="Cambria" panose="02040503050406030204" pitchFamily="18" charset="0"/>
              </a:rPr>
              <a:t>the development of </a:t>
            </a:r>
            <a:r>
              <a:rPr lang="en-US" sz="2000" b="1" dirty="0">
                <a:latin typeface="Cambria" panose="02040503050406030204" pitchFamily="18" charset="0"/>
              </a:rPr>
              <a:t>new observation technologies</a:t>
            </a:r>
            <a:r>
              <a:rPr lang="en-US" sz="2000" dirty="0">
                <a:latin typeface="Cambria" panose="02040503050406030204" pitchFamily="18" charset="0"/>
              </a:rPr>
              <a:t>.</a:t>
            </a:r>
          </a:p>
          <a:p>
            <a:pPr marL="285750" indent="-285750">
              <a:buClr>
                <a:schemeClr val="accent1">
                  <a:lumMod val="75000"/>
                </a:schemeClr>
              </a:buClr>
              <a:buFont typeface="Wingdings" panose="05000000000000000000" pitchFamily="2" charset="2"/>
              <a:buChar char="q"/>
            </a:pPr>
            <a:r>
              <a:rPr lang="en-US" sz="2000" dirty="0" smtClean="0">
                <a:latin typeface="Cambria" panose="02040503050406030204" pitchFamily="18" charset="0"/>
              </a:rPr>
              <a:t>Provide </a:t>
            </a:r>
            <a:r>
              <a:rPr lang="en-US" sz="2000" dirty="0">
                <a:latin typeface="Cambria" panose="02040503050406030204" pitchFamily="18" charset="0"/>
              </a:rPr>
              <a:t>opportunity for </a:t>
            </a:r>
            <a:r>
              <a:rPr lang="en-US" sz="2000" b="1" dirty="0">
                <a:latin typeface="Cambria" panose="02040503050406030204" pitchFamily="18" charset="0"/>
              </a:rPr>
              <a:t>alignment of national and international programs </a:t>
            </a:r>
            <a:r>
              <a:rPr lang="en-US" sz="2000" dirty="0">
                <a:latin typeface="Cambria" panose="02040503050406030204" pitchFamily="18" charset="0"/>
              </a:rPr>
              <a:t>and projects.</a:t>
            </a:r>
          </a:p>
          <a:p>
            <a:pPr marL="285750" indent="-285750">
              <a:buClr>
                <a:schemeClr val="accent1">
                  <a:lumMod val="75000"/>
                </a:schemeClr>
              </a:buClr>
              <a:buFont typeface="Wingdings" panose="05000000000000000000" pitchFamily="2" charset="2"/>
              <a:buChar char="q"/>
            </a:pPr>
            <a:r>
              <a:rPr lang="en-US" sz="2000" dirty="0" smtClean="0">
                <a:latin typeface="Cambria" panose="02040503050406030204" pitchFamily="18" charset="0"/>
              </a:rPr>
              <a:t>Provide </a:t>
            </a:r>
            <a:r>
              <a:rPr lang="en-US" sz="2000" dirty="0">
                <a:latin typeface="Cambria" panose="02040503050406030204" pitchFamily="18" charset="0"/>
              </a:rPr>
              <a:t>an observational </a:t>
            </a:r>
            <a:r>
              <a:rPr lang="en-US" sz="2000" b="1" dirty="0">
                <a:latin typeface="Cambria" panose="02040503050406030204" pitchFamily="18" charset="0"/>
              </a:rPr>
              <a:t>platform for SCAR Life Sciences </a:t>
            </a:r>
            <a:r>
              <a:rPr lang="en-US" sz="2000" dirty="0">
                <a:latin typeface="Cambria" panose="02040503050406030204" pitchFamily="18" charset="0"/>
              </a:rPr>
              <a:t>programs</a:t>
            </a:r>
            <a:endParaRPr lang="it-IT" sz="2000" dirty="0">
              <a:latin typeface="Cambria" panose="02040503050406030204" pitchFamily="18" charset="0"/>
            </a:endParaRPr>
          </a:p>
        </p:txBody>
      </p:sp>
    </p:spTree>
    <p:extLst>
      <p:ext uri="{BB962C8B-B14F-4D97-AF65-F5344CB8AC3E}">
        <p14:creationId xmlns:p14="http://schemas.microsoft.com/office/powerpoint/2010/main" val="477233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79512" y="1329155"/>
            <a:ext cx="8617836" cy="1015663"/>
          </a:xfrm>
          <a:prstGeom prst="rect">
            <a:avLst/>
          </a:prstGeom>
        </p:spPr>
        <p:txBody>
          <a:bodyPr wrap="square">
            <a:spAutoFit/>
          </a:bodyPr>
          <a:lstStyle/>
          <a:p>
            <a:pPr>
              <a:spcBef>
                <a:spcPct val="0"/>
              </a:spcBef>
              <a:buClr>
                <a:srgbClr val="006600"/>
              </a:buClr>
              <a:defRPr/>
            </a:pPr>
            <a:r>
              <a:rPr lang="en-GB" altLang="en-US" sz="2000" b="1" dirty="0">
                <a:solidFill>
                  <a:schemeClr val="accent1">
                    <a:lumMod val="75000"/>
                  </a:schemeClr>
                </a:solidFill>
                <a:latin typeface="Cambria" pitchFamily="18" charset="0"/>
                <a:cs typeface="Arial" charset="0"/>
              </a:rPr>
              <a:t>WMO</a:t>
            </a:r>
            <a:r>
              <a:rPr lang="en-GB" altLang="en-US" sz="2000" dirty="0">
                <a:solidFill>
                  <a:schemeClr val="accent1">
                    <a:lumMod val="75000"/>
                  </a:schemeClr>
                </a:solidFill>
                <a:latin typeface="Cambria" pitchFamily="18" charset="0"/>
                <a:cs typeface="Arial" charset="0"/>
              </a:rPr>
              <a:t> is moving ahead on the Global Cryosphere Watch (</a:t>
            </a:r>
            <a:r>
              <a:rPr lang="en-GB" altLang="en-US" sz="2000" b="1" dirty="0">
                <a:solidFill>
                  <a:schemeClr val="accent1">
                    <a:lumMod val="75000"/>
                  </a:schemeClr>
                </a:solidFill>
                <a:latin typeface="Cambria" pitchFamily="18" charset="0"/>
                <a:cs typeface="Arial" charset="0"/>
              </a:rPr>
              <a:t>GCW</a:t>
            </a:r>
            <a:r>
              <a:rPr lang="en-GB" altLang="en-US" sz="2000" dirty="0">
                <a:solidFill>
                  <a:schemeClr val="accent1">
                    <a:lumMod val="75000"/>
                  </a:schemeClr>
                </a:solidFill>
                <a:latin typeface="Cambria" pitchFamily="18" charset="0"/>
                <a:cs typeface="Arial" charset="0"/>
              </a:rPr>
              <a:t>), the Antarctic Observing Networks (</a:t>
            </a:r>
            <a:r>
              <a:rPr lang="en-GB" altLang="en-US" sz="2000" b="1" dirty="0" err="1">
                <a:solidFill>
                  <a:schemeClr val="accent1">
                    <a:lumMod val="75000"/>
                  </a:schemeClr>
                </a:solidFill>
                <a:latin typeface="Cambria" pitchFamily="18" charset="0"/>
                <a:cs typeface="Arial" charset="0"/>
              </a:rPr>
              <a:t>AntON</a:t>
            </a:r>
            <a:r>
              <a:rPr lang="en-GB" altLang="en-US" sz="2000" dirty="0">
                <a:solidFill>
                  <a:schemeClr val="accent1">
                    <a:lumMod val="75000"/>
                  </a:schemeClr>
                </a:solidFill>
                <a:latin typeface="Cambria" pitchFamily="18" charset="0"/>
                <a:cs typeface="Arial" charset="0"/>
              </a:rPr>
              <a:t>), and Global Integrated Polar Prediction System (</a:t>
            </a:r>
            <a:r>
              <a:rPr lang="en-GB" altLang="en-US" sz="2000" b="1" dirty="0">
                <a:solidFill>
                  <a:schemeClr val="accent1">
                    <a:lumMod val="75000"/>
                  </a:schemeClr>
                </a:solidFill>
                <a:latin typeface="Cambria" pitchFamily="18" charset="0"/>
                <a:cs typeface="Arial" charset="0"/>
              </a:rPr>
              <a:t>GIPPS</a:t>
            </a:r>
            <a:r>
              <a:rPr lang="en-GB" altLang="en-US" sz="2000" dirty="0" smtClean="0">
                <a:solidFill>
                  <a:schemeClr val="accent1">
                    <a:lumMod val="75000"/>
                  </a:schemeClr>
                </a:solidFill>
                <a:latin typeface="Cambria" pitchFamily="18" charset="0"/>
                <a:cs typeface="Arial" charset="0"/>
              </a:rPr>
              <a:t>). </a:t>
            </a:r>
            <a:endParaRPr lang="en-GB" altLang="en-US" sz="2000" dirty="0">
              <a:solidFill>
                <a:schemeClr val="accent1">
                  <a:lumMod val="75000"/>
                </a:schemeClr>
              </a:solidFill>
              <a:latin typeface="Cambria" pitchFamily="18" charset="0"/>
              <a:cs typeface="Arial" charset="0"/>
            </a:endParaRPr>
          </a:p>
        </p:txBody>
      </p:sp>
      <p:sp>
        <p:nvSpPr>
          <p:cNvPr id="5" name="Rettangolo 4"/>
          <p:cNvSpPr/>
          <p:nvPr/>
        </p:nvSpPr>
        <p:spPr>
          <a:xfrm>
            <a:off x="179512" y="836712"/>
            <a:ext cx="6984776" cy="400110"/>
          </a:xfrm>
          <a:prstGeom prst="rect">
            <a:avLst/>
          </a:prstGeom>
        </p:spPr>
        <p:txBody>
          <a:bodyPr wrap="square">
            <a:spAutoFit/>
          </a:bodyPr>
          <a:lstStyle/>
          <a:p>
            <a:r>
              <a:rPr lang="en-US" sz="2000" dirty="0" smtClean="0">
                <a:solidFill>
                  <a:srgbClr val="FF0000"/>
                </a:solidFill>
                <a:latin typeface="Cambria" panose="02040503050406030204" pitchFamily="18" charset="0"/>
              </a:rPr>
              <a:t>WORLD METEOROLOGICAL</a:t>
            </a:r>
            <a:r>
              <a:rPr lang="en-US" dirty="0" smtClean="0">
                <a:solidFill>
                  <a:srgbClr val="FF0000"/>
                </a:solidFill>
                <a:latin typeface="Cambria" panose="02040503050406030204" pitchFamily="18" charset="0"/>
              </a:rPr>
              <a:t> ORGANIZATION</a:t>
            </a:r>
            <a:endParaRPr lang="it-IT" dirty="0">
              <a:solidFill>
                <a:srgbClr val="FF0000"/>
              </a:solidFill>
              <a:latin typeface="Cambria" panose="02040503050406030204" pitchFamily="18" charset="0"/>
            </a:endParaRPr>
          </a:p>
        </p:txBody>
      </p:sp>
      <p:sp>
        <p:nvSpPr>
          <p:cNvPr id="2" name="Rettangolo 1"/>
          <p:cNvSpPr/>
          <p:nvPr/>
        </p:nvSpPr>
        <p:spPr>
          <a:xfrm>
            <a:off x="110884" y="2548323"/>
            <a:ext cx="8784976" cy="1200329"/>
          </a:xfrm>
          <a:prstGeom prst="rect">
            <a:avLst/>
          </a:prstGeom>
        </p:spPr>
        <p:txBody>
          <a:bodyPr wrap="square">
            <a:spAutoFit/>
          </a:bodyPr>
          <a:lstStyle/>
          <a:p>
            <a:r>
              <a:rPr lang="en-US" altLang="en-US" b="1" dirty="0" smtClean="0">
                <a:latin typeface="Cambria" pitchFamily="18" charset="0"/>
                <a:cs typeface="Arial" charset="0"/>
              </a:rPr>
              <a:t>GCW</a:t>
            </a:r>
            <a:r>
              <a:rPr lang="en-US" altLang="en-US" dirty="0" smtClean="0">
                <a:latin typeface="Cambria" pitchFamily="18" charset="0"/>
                <a:cs typeface="Arial" charset="0"/>
              </a:rPr>
              <a:t> </a:t>
            </a:r>
            <a:r>
              <a:rPr lang="en-US" altLang="en-US" dirty="0">
                <a:latin typeface="Cambria" pitchFamily="18" charset="0"/>
                <a:cs typeface="Arial" charset="0"/>
              </a:rPr>
              <a:t>is an international mechanism for supporting all key </a:t>
            </a:r>
            <a:r>
              <a:rPr lang="en-US" altLang="en-US" dirty="0" err="1">
                <a:latin typeface="Cambria" pitchFamily="18" charset="0"/>
                <a:cs typeface="Arial" charset="0"/>
              </a:rPr>
              <a:t>cryospheric</a:t>
            </a:r>
            <a:r>
              <a:rPr lang="en-US" altLang="en-US" dirty="0">
                <a:latin typeface="Cambria" pitchFamily="18" charset="0"/>
                <a:cs typeface="Arial" charset="0"/>
              </a:rPr>
              <a:t> in-situ and remote sensing observations. The observing component of GCW is a component of the WMO Integrated Global Observing System (WIGOS). Through WIGOS </a:t>
            </a:r>
            <a:r>
              <a:rPr lang="en-US" altLang="en-US" dirty="0" smtClean="0">
                <a:latin typeface="Cambria" pitchFamily="18" charset="0"/>
                <a:cs typeface="Arial" charset="0"/>
              </a:rPr>
              <a:t>GCW </a:t>
            </a:r>
            <a:r>
              <a:rPr lang="en-US" altLang="en-US" dirty="0">
                <a:latin typeface="Cambria" pitchFamily="18" charset="0"/>
                <a:cs typeface="Arial" charset="0"/>
              </a:rPr>
              <a:t>will provide a </a:t>
            </a:r>
            <a:r>
              <a:rPr lang="en-US" altLang="en-US" dirty="0" smtClean="0">
                <a:latin typeface="Cambria" pitchFamily="18" charset="0"/>
                <a:cs typeface="Arial" charset="0"/>
              </a:rPr>
              <a:t>contribution </a:t>
            </a:r>
            <a:r>
              <a:rPr lang="en-US" altLang="en-US" dirty="0">
                <a:latin typeface="Cambria" pitchFamily="18" charset="0"/>
                <a:cs typeface="Arial" charset="0"/>
              </a:rPr>
              <a:t>to </a:t>
            </a:r>
            <a:r>
              <a:rPr lang="en-US" altLang="en-US" dirty="0" smtClean="0">
                <a:latin typeface="Cambria" pitchFamily="18" charset="0"/>
                <a:cs typeface="Arial" charset="0"/>
              </a:rPr>
              <a:t>GEOSS.</a:t>
            </a:r>
            <a:endParaRPr lang="it-IT" dirty="0"/>
          </a:p>
        </p:txBody>
      </p:sp>
      <p:sp>
        <p:nvSpPr>
          <p:cNvPr id="3" name="Rettangolo 2"/>
          <p:cNvSpPr/>
          <p:nvPr/>
        </p:nvSpPr>
        <p:spPr>
          <a:xfrm>
            <a:off x="156388" y="3748652"/>
            <a:ext cx="8640960" cy="923330"/>
          </a:xfrm>
          <a:prstGeom prst="rect">
            <a:avLst/>
          </a:prstGeom>
        </p:spPr>
        <p:txBody>
          <a:bodyPr wrap="square">
            <a:spAutoFit/>
          </a:bodyPr>
          <a:lstStyle/>
          <a:p>
            <a:r>
              <a:rPr lang="en-GB" altLang="en-US" b="1" dirty="0" err="1" smtClean="0">
                <a:latin typeface="Cambria" pitchFamily="18" charset="0"/>
                <a:cs typeface="Arial" charset="0"/>
              </a:rPr>
              <a:t>AntON</a:t>
            </a:r>
            <a:r>
              <a:rPr lang="en-GB" altLang="en-US" dirty="0" smtClean="0">
                <a:latin typeface="Cambria" pitchFamily="18" charset="0"/>
                <a:cs typeface="Arial" charset="0"/>
              </a:rPr>
              <a:t>: includes s</a:t>
            </a:r>
            <a:r>
              <a:rPr lang="en-US" altLang="en-US" dirty="0" err="1" smtClean="0">
                <a:latin typeface="Cambria" pitchFamily="18" charset="0"/>
                <a:cs typeface="Arial" charset="0"/>
              </a:rPr>
              <a:t>tations</a:t>
            </a:r>
            <a:r>
              <a:rPr lang="en-US" altLang="en-US" dirty="0" smtClean="0">
                <a:latin typeface="Cambria" pitchFamily="18" charset="0"/>
                <a:cs typeface="Arial" charset="0"/>
              </a:rPr>
              <a:t> </a:t>
            </a:r>
            <a:r>
              <a:rPr lang="en-US" altLang="en-US" dirty="0">
                <a:latin typeface="Cambria" pitchFamily="18" charset="0"/>
                <a:cs typeface="Arial" charset="0"/>
              </a:rPr>
              <a:t>currently </a:t>
            </a:r>
            <a:r>
              <a:rPr lang="en-US" altLang="en-US" dirty="0" smtClean="0">
                <a:latin typeface="Cambria" pitchFamily="18" charset="0"/>
                <a:cs typeface="Arial" charset="0"/>
              </a:rPr>
              <a:t>contributing to synoptic, </a:t>
            </a:r>
            <a:r>
              <a:rPr lang="en-US" altLang="en-US" dirty="0">
                <a:latin typeface="Cambria" pitchFamily="18" charset="0"/>
                <a:cs typeface="Arial" charset="0"/>
              </a:rPr>
              <a:t>climate </a:t>
            </a:r>
            <a:r>
              <a:rPr lang="en-US" altLang="en-US" dirty="0" smtClean="0">
                <a:latin typeface="Cambria" pitchFamily="18" charset="0"/>
                <a:cs typeface="Arial" charset="0"/>
              </a:rPr>
              <a:t>or </a:t>
            </a:r>
            <a:r>
              <a:rPr lang="en-US" altLang="en-US" dirty="0">
                <a:latin typeface="Cambria" pitchFamily="18" charset="0"/>
                <a:cs typeface="Arial" charset="0"/>
              </a:rPr>
              <a:t>upper-air </a:t>
            </a:r>
            <a:r>
              <a:rPr lang="en-US" altLang="en-US" dirty="0" smtClean="0">
                <a:latin typeface="Cambria" pitchFamily="18" charset="0"/>
                <a:cs typeface="Arial" charset="0"/>
              </a:rPr>
              <a:t>synoptic </a:t>
            </a:r>
            <a:r>
              <a:rPr lang="en-US" altLang="en-US" dirty="0">
                <a:latin typeface="Cambria" pitchFamily="18" charset="0"/>
                <a:cs typeface="Arial" charset="0"/>
              </a:rPr>
              <a:t>observations </a:t>
            </a:r>
            <a:r>
              <a:rPr lang="en-US" altLang="en-US" dirty="0" smtClean="0">
                <a:latin typeface="Cambria" pitchFamily="18" charset="0"/>
                <a:cs typeface="Arial" charset="0"/>
              </a:rPr>
              <a:t>in the </a:t>
            </a:r>
            <a:r>
              <a:rPr lang="en-US" altLang="en-US" dirty="0">
                <a:latin typeface="Cambria" pitchFamily="18" charset="0"/>
                <a:cs typeface="Arial" charset="0"/>
              </a:rPr>
              <a:t>Global Telecommunication System </a:t>
            </a:r>
            <a:r>
              <a:rPr lang="en-US" altLang="en-US" dirty="0" smtClean="0">
                <a:latin typeface="Cambria" pitchFamily="18" charset="0"/>
                <a:cs typeface="Arial" charset="0"/>
              </a:rPr>
              <a:t>(GTS), Global </a:t>
            </a:r>
            <a:r>
              <a:rPr lang="en-US" altLang="en-US" dirty="0">
                <a:latin typeface="Cambria" pitchFamily="18" charset="0"/>
                <a:cs typeface="Arial" charset="0"/>
              </a:rPr>
              <a:t>Climate Observing System </a:t>
            </a:r>
            <a:r>
              <a:rPr lang="en-US" altLang="en-US" dirty="0" smtClean="0">
                <a:latin typeface="Cambria" pitchFamily="18" charset="0"/>
                <a:cs typeface="Arial" charset="0"/>
              </a:rPr>
              <a:t>(GCOS) or as Global Atmospheric Watch </a:t>
            </a:r>
            <a:r>
              <a:rPr lang="en-US" altLang="en-US" dirty="0">
                <a:latin typeface="Cambria" pitchFamily="18" charset="0"/>
                <a:cs typeface="Arial" charset="0"/>
              </a:rPr>
              <a:t>stations</a:t>
            </a:r>
            <a:r>
              <a:rPr lang="en-US" altLang="en-US" dirty="0" smtClean="0">
                <a:latin typeface="Cambria" pitchFamily="18" charset="0"/>
                <a:cs typeface="Arial" charset="0"/>
              </a:rPr>
              <a:t>.</a:t>
            </a:r>
            <a:r>
              <a:rPr lang="en-GB" altLang="en-US" dirty="0" smtClean="0">
                <a:latin typeface="Cambria" pitchFamily="18" charset="0"/>
                <a:cs typeface="Arial" charset="0"/>
              </a:rPr>
              <a:t> </a:t>
            </a:r>
            <a:endParaRPr lang="it-IT" dirty="0"/>
          </a:p>
        </p:txBody>
      </p:sp>
      <p:sp>
        <p:nvSpPr>
          <p:cNvPr id="6" name="Rettangolo 5"/>
          <p:cNvSpPr/>
          <p:nvPr/>
        </p:nvSpPr>
        <p:spPr>
          <a:xfrm>
            <a:off x="107504" y="4764315"/>
            <a:ext cx="8784976" cy="2031325"/>
          </a:xfrm>
          <a:prstGeom prst="rect">
            <a:avLst/>
          </a:prstGeom>
        </p:spPr>
        <p:txBody>
          <a:bodyPr wrap="square">
            <a:spAutoFit/>
          </a:bodyPr>
          <a:lstStyle/>
          <a:p>
            <a:r>
              <a:rPr lang="en-GB" altLang="en-US" b="1" dirty="0" smtClean="0">
                <a:latin typeface="Cambria" pitchFamily="18" charset="0"/>
                <a:cs typeface="Arial" charset="0"/>
              </a:rPr>
              <a:t>GIPPS: </a:t>
            </a:r>
            <a:r>
              <a:rPr lang="en-GB" altLang="en-US" dirty="0" smtClean="0">
                <a:latin typeface="Cambria" pitchFamily="18" charset="0"/>
                <a:cs typeface="Arial" charset="0"/>
              </a:rPr>
              <a:t>addresses </a:t>
            </a:r>
            <a:r>
              <a:rPr lang="en-GB" altLang="en-US" dirty="0">
                <a:latin typeface="Cambria" pitchFamily="18" charset="0"/>
                <a:cs typeface="Arial" charset="0"/>
              </a:rPr>
              <a:t>key processes and interactions in Polar </a:t>
            </a:r>
            <a:r>
              <a:rPr lang="en-GB" altLang="en-US" dirty="0" smtClean="0">
                <a:latin typeface="Cambria" pitchFamily="18" charset="0"/>
                <a:cs typeface="Arial" charset="0"/>
              </a:rPr>
              <a:t>Regions such as stable </a:t>
            </a:r>
            <a:r>
              <a:rPr lang="en-GB" altLang="en-US" dirty="0">
                <a:latin typeface="Cambria" pitchFamily="18" charset="0"/>
                <a:cs typeface="Arial" charset="0"/>
              </a:rPr>
              <a:t>boundary layers, polar clouds and precipitation, sea ice/ocean dynamics, hydrology, permafrost, ice sheet </a:t>
            </a:r>
            <a:r>
              <a:rPr lang="en-GB" altLang="en-US" dirty="0" smtClean="0">
                <a:latin typeface="Cambria" pitchFamily="18" charset="0"/>
                <a:cs typeface="Arial" charset="0"/>
              </a:rPr>
              <a:t>dynamics. Sustaining </a:t>
            </a:r>
            <a:r>
              <a:rPr lang="en-GB" altLang="en-US" dirty="0">
                <a:latin typeface="Cambria" pitchFamily="18" charset="0"/>
                <a:cs typeface="Arial" charset="0"/>
              </a:rPr>
              <a:t>in-situ and satellite observations in Polar Regions, including reference </a:t>
            </a:r>
            <a:r>
              <a:rPr lang="en-GB" altLang="en-US" dirty="0" smtClean="0">
                <a:latin typeface="Cambria" pitchFamily="18" charset="0"/>
                <a:cs typeface="Arial" charset="0"/>
              </a:rPr>
              <a:t>observations. Products </a:t>
            </a:r>
            <a:r>
              <a:rPr lang="en-GB" altLang="en-US" dirty="0">
                <a:latin typeface="Cambria" pitchFamily="18" charset="0"/>
                <a:cs typeface="Arial" charset="0"/>
              </a:rPr>
              <a:t>and services for Polar </a:t>
            </a:r>
            <a:r>
              <a:rPr lang="en-GB" altLang="en-US" dirty="0" smtClean="0">
                <a:latin typeface="Cambria" pitchFamily="18" charset="0"/>
                <a:cs typeface="Arial" charset="0"/>
              </a:rPr>
              <a:t>Regions and </a:t>
            </a:r>
            <a:r>
              <a:rPr lang="en-GB" altLang="en-US" dirty="0">
                <a:latin typeface="Cambria" pitchFamily="18" charset="0"/>
                <a:cs typeface="Arial" charset="0"/>
              </a:rPr>
              <a:t>its components: Polar Prediction Project (</a:t>
            </a:r>
            <a:r>
              <a:rPr lang="en-GB" altLang="en-US" b="1" dirty="0">
                <a:latin typeface="Cambria" pitchFamily="18" charset="0"/>
                <a:cs typeface="Arial" charset="0"/>
              </a:rPr>
              <a:t>PPP</a:t>
            </a:r>
            <a:r>
              <a:rPr lang="en-GB" altLang="en-US" dirty="0">
                <a:latin typeface="Cambria" pitchFamily="18" charset="0"/>
                <a:cs typeface="Arial" charset="0"/>
              </a:rPr>
              <a:t>) of the World Weather Research Programme (WWRP) and Polar Climate Predictability Initiative (</a:t>
            </a:r>
            <a:r>
              <a:rPr lang="en-GB" altLang="en-US" b="1" dirty="0">
                <a:latin typeface="Cambria" pitchFamily="18" charset="0"/>
                <a:cs typeface="Arial" charset="0"/>
              </a:rPr>
              <a:t>PCPI</a:t>
            </a:r>
            <a:r>
              <a:rPr lang="en-GB" altLang="en-US" dirty="0">
                <a:latin typeface="Cambria" pitchFamily="18" charset="0"/>
                <a:cs typeface="Arial" charset="0"/>
              </a:rPr>
              <a:t>) of WCRP. </a:t>
            </a:r>
          </a:p>
          <a:p>
            <a:endParaRPr lang="it-IT" dirty="0"/>
          </a:p>
        </p:txBody>
      </p:sp>
    </p:spTree>
    <p:extLst>
      <p:ext uri="{BB962C8B-B14F-4D97-AF65-F5344CB8AC3E}">
        <p14:creationId xmlns:p14="http://schemas.microsoft.com/office/powerpoint/2010/main" val="39840342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323528" y="1299352"/>
            <a:ext cx="5639289" cy="3316511"/>
          </a:xfrm>
          <a:prstGeom prst="rect">
            <a:avLst/>
          </a:prstGeom>
        </p:spPr>
      </p:pic>
      <p:sp>
        <p:nvSpPr>
          <p:cNvPr id="4" name="CasellaDiTesto 3"/>
          <p:cNvSpPr txBox="1"/>
          <p:nvPr/>
        </p:nvSpPr>
        <p:spPr>
          <a:xfrm>
            <a:off x="467544" y="653021"/>
            <a:ext cx="8280920" cy="646331"/>
          </a:xfrm>
          <a:prstGeom prst="rect">
            <a:avLst/>
          </a:prstGeom>
          <a:noFill/>
        </p:spPr>
        <p:txBody>
          <a:bodyPr wrap="square" rtlCol="0">
            <a:spAutoFit/>
          </a:bodyPr>
          <a:lstStyle/>
          <a:p>
            <a:r>
              <a:rPr lang="en-US" b="1" dirty="0" smtClean="0">
                <a:latin typeface="Cambria" panose="02040503050406030204" pitchFamily="18" charset="0"/>
              </a:rPr>
              <a:t>Disappearing of the Arctic Ice in Summer is expected in one or few human generations</a:t>
            </a:r>
            <a:endParaRPr lang="it-IT" b="1" dirty="0">
              <a:latin typeface="Cambria" panose="02040503050406030204" pitchFamily="18" charset="0"/>
            </a:endParaRPr>
          </a:p>
        </p:txBody>
      </p:sp>
      <p:sp>
        <p:nvSpPr>
          <p:cNvPr id="5" name="CasellaDiTesto 4"/>
          <p:cNvSpPr txBox="1"/>
          <p:nvPr/>
        </p:nvSpPr>
        <p:spPr>
          <a:xfrm>
            <a:off x="467544" y="4615863"/>
            <a:ext cx="8280920" cy="2031325"/>
          </a:xfrm>
          <a:prstGeom prst="rect">
            <a:avLst/>
          </a:prstGeom>
          <a:noFill/>
        </p:spPr>
        <p:txBody>
          <a:bodyPr wrap="square" rtlCol="0">
            <a:spAutoFit/>
          </a:bodyPr>
          <a:lstStyle/>
          <a:p>
            <a:pPr algn="just"/>
            <a:r>
              <a:rPr lang="en-US" dirty="0" smtClean="0">
                <a:latin typeface="Cambria" panose="02040503050406030204" pitchFamily="18" charset="0"/>
              </a:rPr>
              <a:t>Such a dramatic physical affront to the Arctic Ocean-Ice-Atmosphere system, corresponding to a </a:t>
            </a:r>
            <a:r>
              <a:rPr lang="en-US" b="1" dirty="0" smtClean="0">
                <a:latin typeface="Cambria" panose="02040503050406030204" pitchFamily="18" charset="0"/>
              </a:rPr>
              <a:t>change in surface albedo from more than 0.8 to less than 0.3</a:t>
            </a:r>
            <a:r>
              <a:rPr lang="en-US" dirty="0" smtClean="0">
                <a:latin typeface="Cambria" panose="02040503050406030204" pitchFamily="18" charset="0"/>
              </a:rPr>
              <a:t> over </a:t>
            </a:r>
            <a:r>
              <a:rPr lang="en-US" dirty="0">
                <a:latin typeface="Cambria" panose="02040503050406030204" pitchFamily="18" charset="0"/>
              </a:rPr>
              <a:t>a surface larger than </a:t>
            </a:r>
            <a:r>
              <a:rPr lang="en-US" dirty="0" smtClean="0">
                <a:latin typeface="Cambria" panose="02040503050406030204" pitchFamily="18" charset="0"/>
              </a:rPr>
              <a:t>Europe, is bound to </a:t>
            </a:r>
            <a:r>
              <a:rPr lang="en-US" b="1" dirty="0" smtClean="0">
                <a:latin typeface="Cambria" panose="02040503050406030204" pitchFamily="18" charset="0"/>
              </a:rPr>
              <a:t>have radical effects on human activities </a:t>
            </a:r>
            <a:r>
              <a:rPr lang="en-US" dirty="0" smtClean="0">
                <a:latin typeface="Cambria" panose="02040503050406030204" pitchFamily="18" charset="0"/>
              </a:rPr>
              <a:t>with </a:t>
            </a:r>
            <a:r>
              <a:rPr lang="en-US" b="1" dirty="0" smtClean="0">
                <a:latin typeface="Cambria" panose="02040503050406030204" pitchFamily="18" charset="0"/>
              </a:rPr>
              <a:t>immediate impacts on indigenous inhabitants  </a:t>
            </a:r>
            <a:r>
              <a:rPr lang="en-US" dirty="0" smtClean="0">
                <a:latin typeface="Cambria" panose="02040503050406030204" pitchFamily="18" charset="0"/>
              </a:rPr>
              <a:t>and </a:t>
            </a:r>
            <a:r>
              <a:rPr lang="en-US" dirty="0" err="1" smtClean="0">
                <a:latin typeface="Cambria" panose="02040503050406030204" pitchFamily="18" charset="0"/>
              </a:rPr>
              <a:t>circum</a:t>
            </a:r>
            <a:r>
              <a:rPr lang="en-US" dirty="0" smtClean="0">
                <a:latin typeface="Cambria" panose="02040503050406030204" pitchFamily="18" charset="0"/>
              </a:rPr>
              <a:t>-Arctic regions and the </a:t>
            </a:r>
            <a:r>
              <a:rPr lang="en-US" b="1" dirty="0" smtClean="0">
                <a:latin typeface="Cambria" panose="02040503050406030204" pitchFamily="18" charset="0"/>
              </a:rPr>
              <a:t>ecosystems on which they depend</a:t>
            </a:r>
            <a:r>
              <a:rPr lang="en-US" dirty="0" smtClean="0">
                <a:latin typeface="Cambria" panose="02040503050406030204" pitchFamily="18" charset="0"/>
              </a:rPr>
              <a:t>, and with widespread effects on socio-economic activities on hemisphere scale </a:t>
            </a:r>
            <a:r>
              <a:rPr lang="en-US" i="1" dirty="0" smtClean="0">
                <a:latin typeface="Cambria" panose="02040503050406030204" pitchFamily="18" charset="0"/>
              </a:rPr>
              <a:t>(AOSB-</a:t>
            </a:r>
            <a:r>
              <a:rPr lang="en-US" i="1" dirty="0" err="1" smtClean="0">
                <a:latin typeface="Cambria" panose="02040503050406030204" pitchFamily="18" charset="0"/>
              </a:rPr>
              <a:t>Clic</a:t>
            </a:r>
            <a:r>
              <a:rPr lang="en-US" i="1" dirty="0" smtClean="0">
                <a:latin typeface="Cambria" panose="02040503050406030204" pitchFamily="18" charset="0"/>
              </a:rPr>
              <a:t> Plan for IAOOS version 4)</a:t>
            </a:r>
            <a:endParaRPr lang="it-IT" i="1" dirty="0">
              <a:latin typeface="Cambria" panose="02040503050406030204" pitchFamily="18" charset="0"/>
            </a:endParaRPr>
          </a:p>
        </p:txBody>
      </p:sp>
    </p:spTree>
    <p:extLst>
      <p:ext uri="{BB962C8B-B14F-4D97-AF65-F5344CB8AC3E}">
        <p14:creationId xmlns:p14="http://schemas.microsoft.com/office/powerpoint/2010/main" val="5210095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Satellites New GOS Jan 2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3" y="0"/>
            <a:ext cx="9143381" cy="6858000"/>
          </a:xfrm>
          <a:prstGeom prst="rect">
            <a:avLst/>
          </a:prstGeom>
          <a:noFill/>
          <a:ln w="12700">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2" y="5950"/>
            <a:ext cx="3589958" cy="572213"/>
          </a:xfrm>
          <a:prstGeom prst="rect">
            <a:avLst/>
          </a:prstGeom>
        </p:spPr>
      </p:pic>
      <p:sp>
        <p:nvSpPr>
          <p:cNvPr id="6" name="CasellaDiTesto 5"/>
          <p:cNvSpPr txBox="1"/>
          <p:nvPr/>
        </p:nvSpPr>
        <p:spPr>
          <a:xfrm>
            <a:off x="7224385" y="6596390"/>
            <a:ext cx="1872208" cy="261610"/>
          </a:xfrm>
          <a:prstGeom prst="rect">
            <a:avLst/>
          </a:prstGeom>
          <a:noFill/>
        </p:spPr>
        <p:txBody>
          <a:bodyPr wrap="square" rtlCol="0">
            <a:spAutoFit/>
          </a:bodyPr>
          <a:lstStyle/>
          <a:p>
            <a:r>
              <a:rPr lang="en-US" sz="1100" dirty="0" smtClean="0">
                <a:solidFill>
                  <a:schemeClr val="bg1"/>
                </a:solidFill>
                <a:latin typeface="Cambria" panose="02040503050406030204" pitchFamily="18" charset="0"/>
              </a:rPr>
              <a:t>Courtesy David </a:t>
            </a:r>
            <a:r>
              <a:rPr lang="en-US" sz="1100" dirty="0" err="1" smtClean="0">
                <a:solidFill>
                  <a:schemeClr val="bg1"/>
                </a:solidFill>
                <a:latin typeface="Cambria" panose="02040503050406030204" pitchFamily="18" charset="0"/>
              </a:rPr>
              <a:t>Hik</a:t>
            </a:r>
            <a:r>
              <a:rPr lang="en-US" sz="1100" dirty="0" smtClean="0">
                <a:solidFill>
                  <a:schemeClr val="bg1"/>
                </a:solidFill>
                <a:latin typeface="Cambria" panose="02040503050406030204" pitchFamily="18" charset="0"/>
              </a:rPr>
              <a:t>, 2009</a:t>
            </a:r>
            <a:endParaRPr lang="it-IT" sz="11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38050761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4"/>
          <p:cNvGrpSpPr>
            <a:grpSpLocks/>
          </p:cNvGrpSpPr>
          <p:nvPr/>
        </p:nvGrpSpPr>
        <p:grpSpPr bwMode="auto">
          <a:xfrm>
            <a:off x="42180" y="1911712"/>
            <a:ext cx="2995613" cy="3551237"/>
            <a:chOff x="68" y="482"/>
            <a:chExt cx="2318" cy="2652"/>
          </a:xfrm>
        </p:grpSpPr>
        <p:graphicFrame>
          <p:nvGraphicFramePr>
            <p:cNvPr id="1026" name="Object 15"/>
            <p:cNvGraphicFramePr>
              <a:graphicFrameLocks noChangeAspect="1"/>
            </p:cNvGraphicFramePr>
            <p:nvPr/>
          </p:nvGraphicFramePr>
          <p:xfrm>
            <a:off x="68" y="482"/>
            <a:ext cx="2318" cy="2358"/>
          </p:xfrm>
          <a:graphic>
            <a:graphicData uri="http://schemas.openxmlformats.org/presentationml/2006/ole">
              <mc:AlternateContent xmlns:mc="http://schemas.openxmlformats.org/markup-compatibility/2006">
                <mc:Choice xmlns:v="urn:schemas-microsoft-com:vml" Requires="v">
                  <p:oleObj spid="_x0000_s6217" name="Image" r:id="rId4" imgW="5079365" imgH="5168254" progId="Photoshop.Image.8">
                    <p:embed/>
                  </p:oleObj>
                </mc:Choice>
                <mc:Fallback>
                  <p:oleObj name="Image" r:id="rId4" imgW="5079365" imgH="5168254" progId="Photoshop.Imag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 y="482"/>
                          <a:ext cx="2318" cy="2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7" name="Text Box 16"/>
            <p:cNvSpPr txBox="1">
              <a:spLocks noChangeArrowheads="1"/>
            </p:cNvSpPr>
            <p:nvPr/>
          </p:nvSpPr>
          <p:spPr bwMode="auto">
            <a:xfrm>
              <a:off x="336" y="2860"/>
              <a:ext cx="1508"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Palatino Linotype" panose="02040502050505030304" pitchFamily="18" charset="0"/>
                  <a:ea typeface="ＭＳ Ｐゴシック" panose="020B0600070205080204" pitchFamily="34" charset="-128"/>
                </a:defRPr>
              </a:lvl1pPr>
              <a:lvl2pPr marL="742950" indent="-285750">
                <a:defRPr sz="1600">
                  <a:solidFill>
                    <a:schemeClr val="tx1"/>
                  </a:solidFill>
                  <a:latin typeface="Palatino Linotype" panose="02040502050505030304" pitchFamily="18" charset="0"/>
                  <a:ea typeface="ＭＳ Ｐゴシック" panose="020B0600070205080204" pitchFamily="34" charset="-128"/>
                </a:defRPr>
              </a:lvl2pPr>
              <a:lvl3pPr marL="1143000" indent="-228600">
                <a:defRPr sz="1600">
                  <a:solidFill>
                    <a:schemeClr val="tx1"/>
                  </a:solidFill>
                  <a:latin typeface="Palatino Linotype" panose="02040502050505030304" pitchFamily="18" charset="0"/>
                  <a:ea typeface="ＭＳ Ｐゴシック" panose="020B0600070205080204" pitchFamily="34" charset="-128"/>
                </a:defRPr>
              </a:lvl3pPr>
              <a:lvl4pPr marL="1600200" indent="-228600">
                <a:defRPr sz="1600">
                  <a:solidFill>
                    <a:schemeClr val="tx1"/>
                  </a:solidFill>
                  <a:latin typeface="Palatino Linotype" panose="02040502050505030304" pitchFamily="18" charset="0"/>
                  <a:ea typeface="ＭＳ Ｐゴシック" panose="020B0600070205080204" pitchFamily="34" charset="-128"/>
                </a:defRPr>
              </a:lvl4pPr>
              <a:lvl5pPr marL="2057400" indent="-228600">
                <a:defRPr sz="1600">
                  <a:solidFill>
                    <a:schemeClr val="tx1"/>
                  </a:solidFill>
                  <a:latin typeface="Palatino Linotype" panose="02040502050505030304" pitchFamily="18"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9pPr>
            </a:lstStyle>
            <a:p>
              <a:pPr algn="ctr"/>
              <a:r>
                <a:rPr lang="sv-SE" altLang="zh-TW" sz="1800" b="1" i="1">
                  <a:solidFill>
                    <a:schemeClr val="bg1"/>
                  </a:solidFill>
                  <a:latin typeface="Arial" panose="020B0604020202020204" pitchFamily="34" charset="0"/>
                  <a:ea typeface="PMingLiU" panose="02020500000000000000" pitchFamily="18" charset="-120"/>
                </a:rPr>
                <a:t>Last glacial max</a:t>
              </a:r>
            </a:p>
          </p:txBody>
        </p:sp>
      </p:grpSp>
      <p:grpSp>
        <p:nvGrpSpPr>
          <p:cNvPr id="3" name="Group 17"/>
          <p:cNvGrpSpPr>
            <a:grpSpLocks/>
          </p:cNvGrpSpPr>
          <p:nvPr/>
        </p:nvGrpSpPr>
        <p:grpSpPr bwMode="auto">
          <a:xfrm>
            <a:off x="2577709" y="2554288"/>
            <a:ext cx="3364305" cy="3409522"/>
            <a:chOff x="1726" y="1026"/>
            <a:chExt cx="2561" cy="2706"/>
          </a:xfrm>
        </p:grpSpPr>
        <p:sp>
          <p:nvSpPr>
            <p:cNvPr id="1035" name="Text Box 18"/>
            <p:cNvSpPr txBox="1">
              <a:spLocks noChangeArrowheads="1"/>
            </p:cNvSpPr>
            <p:nvPr/>
          </p:nvSpPr>
          <p:spPr bwMode="auto">
            <a:xfrm>
              <a:off x="1726" y="3441"/>
              <a:ext cx="70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Palatino Linotype" panose="02040502050505030304" pitchFamily="18" charset="0"/>
                  <a:ea typeface="ＭＳ Ｐゴシック" panose="020B0600070205080204" pitchFamily="34" charset="-128"/>
                </a:defRPr>
              </a:lvl1pPr>
              <a:lvl2pPr marL="742950" indent="-285750">
                <a:defRPr sz="1600">
                  <a:solidFill>
                    <a:schemeClr val="tx1"/>
                  </a:solidFill>
                  <a:latin typeface="Palatino Linotype" panose="02040502050505030304" pitchFamily="18" charset="0"/>
                  <a:ea typeface="ＭＳ Ｐゴシック" panose="020B0600070205080204" pitchFamily="34" charset="-128"/>
                </a:defRPr>
              </a:lvl2pPr>
              <a:lvl3pPr marL="1143000" indent="-228600">
                <a:defRPr sz="1600">
                  <a:solidFill>
                    <a:schemeClr val="tx1"/>
                  </a:solidFill>
                  <a:latin typeface="Palatino Linotype" panose="02040502050505030304" pitchFamily="18" charset="0"/>
                  <a:ea typeface="ＭＳ Ｐゴシック" panose="020B0600070205080204" pitchFamily="34" charset="-128"/>
                </a:defRPr>
              </a:lvl3pPr>
              <a:lvl4pPr marL="1600200" indent="-228600">
                <a:defRPr sz="1600">
                  <a:solidFill>
                    <a:schemeClr val="tx1"/>
                  </a:solidFill>
                  <a:latin typeface="Palatino Linotype" panose="02040502050505030304" pitchFamily="18" charset="0"/>
                  <a:ea typeface="ＭＳ Ｐゴシック" panose="020B0600070205080204" pitchFamily="34" charset="-128"/>
                </a:defRPr>
              </a:lvl4pPr>
              <a:lvl5pPr marL="2057400" indent="-228600">
                <a:defRPr sz="1600">
                  <a:solidFill>
                    <a:schemeClr val="tx1"/>
                  </a:solidFill>
                  <a:latin typeface="Palatino Linotype" panose="02040502050505030304" pitchFamily="18"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9pPr>
            </a:lstStyle>
            <a:p>
              <a:r>
                <a:rPr lang="sv-SE" altLang="zh-TW" sz="1800" b="1" i="1">
                  <a:solidFill>
                    <a:schemeClr val="bg1"/>
                  </a:solidFill>
                  <a:latin typeface="Arial" panose="020B0604020202020204" pitchFamily="34" charset="0"/>
                  <a:ea typeface="PMingLiU" panose="02020500000000000000" pitchFamily="18" charset="-120"/>
                </a:rPr>
                <a:t>To day</a:t>
              </a:r>
            </a:p>
          </p:txBody>
        </p:sp>
        <p:pic>
          <p:nvPicPr>
            <p:cNvPr id="1036" name="Picture 19" descr="GlobePres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6" y="1026"/>
              <a:ext cx="2541" cy="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20"/>
          <p:cNvGrpSpPr>
            <a:grpSpLocks/>
          </p:cNvGrpSpPr>
          <p:nvPr/>
        </p:nvGrpSpPr>
        <p:grpSpPr bwMode="auto">
          <a:xfrm>
            <a:off x="4500563" y="3357563"/>
            <a:ext cx="4362450" cy="3243262"/>
            <a:chOff x="2400" y="1789"/>
            <a:chExt cx="3215" cy="2515"/>
          </a:xfrm>
        </p:grpSpPr>
        <p:sp>
          <p:nvSpPr>
            <p:cNvPr id="1033" name="Text Box 21"/>
            <p:cNvSpPr txBox="1">
              <a:spLocks noChangeArrowheads="1"/>
            </p:cNvSpPr>
            <p:nvPr/>
          </p:nvSpPr>
          <p:spPr bwMode="auto">
            <a:xfrm>
              <a:off x="2400" y="4020"/>
              <a:ext cx="1175"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Palatino Linotype" panose="02040502050505030304" pitchFamily="18" charset="0"/>
                  <a:ea typeface="ＭＳ Ｐゴシック" panose="020B0600070205080204" pitchFamily="34" charset="-128"/>
                </a:defRPr>
              </a:lvl1pPr>
              <a:lvl2pPr marL="742950" indent="-285750">
                <a:defRPr sz="1600">
                  <a:solidFill>
                    <a:schemeClr val="tx1"/>
                  </a:solidFill>
                  <a:latin typeface="Palatino Linotype" panose="02040502050505030304" pitchFamily="18" charset="0"/>
                  <a:ea typeface="ＭＳ Ｐゴシック" panose="020B0600070205080204" pitchFamily="34" charset="-128"/>
                </a:defRPr>
              </a:lvl2pPr>
              <a:lvl3pPr marL="1143000" indent="-228600">
                <a:defRPr sz="1600">
                  <a:solidFill>
                    <a:schemeClr val="tx1"/>
                  </a:solidFill>
                  <a:latin typeface="Palatino Linotype" panose="02040502050505030304" pitchFamily="18" charset="0"/>
                  <a:ea typeface="ＭＳ Ｐゴシック" panose="020B0600070205080204" pitchFamily="34" charset="-128"/>
                </a:defRPr>
              </a:lvl3pPr>
              <a:lvl4pPr marL="1600200" indent="-228600">
                <a:defRPr sz="1600">
                  <a:solidFill>
                    <a:schemeClr val="tx1"/>
                  </a:solidFill>
                  <a:latin typeface="Palatino Linotype" panose="02040502050505030304" pitchFamily="18" charset="0"/>
                  <a:ea typeface="ＭＳ Ｐゴシック" panose="020B0600070205080204" pitchFamily="34" charset="-128"/>
                </a:defRPr>
              </a:lvl4pPr>
              <a:lvl5pPr marL="2057400" indent="-228600">
                <a:defRPr sz="1600">
                  <a:solidFill>
                    <a:schemeClr val="tx1"/>
                  </a:solidFill>
                  <a:latin typeface="Palatino Linotype" panose="02040502050505030304" pitchFamily="18"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9pPr>
            </a:lstStyle>
            <a:p>
              <a:r>
                <a:rPr lang="sv-SE" altLang="zh-TW" sz="1800" b="1" i="1">
                  <a:solidFill>
                    <a:schemeClr val="bg1"/>
                  </a:solidFill>
                  <a:latin typeface="Arial" panose="020B0604020202020204" pitchFamily="34" charset="0"/>
                  <a:ea typeface="PMingLiU" panose="02020500000000000000" pitchFamily="18" charset="-120"/>
                </a:rPr>
                <a:t>Next future ?</a:t>
              </a:r>
            </a:p>
          </p:txBody>
        </p:sp>
        <p:pic>
          <p:nvPicPr>
            <p:cNvPr id="1034" name="Picture 22" descr="GlobeFut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0" y="1789"/>
              <a:ext cx="2495" cy="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itolo 1"/>
          <p:cNvSpPr txBox="1">
            <a:spLocks/>
          </p:cNvSpPr>
          <p:nvPr/>
        </p:nvSpPr>
        <p:spPr>
          <a:xfrm>
            <a:off x="1043608" y="636811"/>
            <a:ext cx="7614853" cy="792088"/>
          </a:xfrm>
          <a:prstGeom prst="rect">
            <a:avLst/>
          </a:prstGeom>
          <a:effectLst>
            <a:glow>
              <a:schemeClr val="accent1"/>
            </a:glow>
          </a:effectLst>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it-IT" sz="3200" dirty="0">
                <a:solidFill>
                  <a:schemeClr val="bg1"/>
                </a:solidFill>
                <a:effectLst/>
                <a:latin typeface="Cambria" panose="02040503050406030204" pitchFamily="18" charset="0"/>
              </a:rPr>
              <a:t>APPROACHING </a:t>
            </a:r>
            <a:r>
              <a:rPr lang="it-IT" sz="3200" dirty="0" smtClean="0">
                <a:solidFill>
                  <a:schemeClr val="bg1"/>
                </a:solidFill>
                <a:effectLst/>
                <a:latin typeface="Cambria" panose="02040503050406030204" pitchFamily="18" charset="0"/>
              </a:rPr>
              <a:t>THE </a:t>
            </a:r>
            <a:r>
              <a:rPr lang="it-IT" sz="3200" dirty="0">
                <a:solidFill>
                  <a:schemeClr val="bg1"/>
                </a:solidFill>
                <a:effectLst/>
                <a:latin typeface="Cambria" panose="02040503050406030204" pitchFamily="18" charset="0"/>
              </a:rPr>
              <a:t>CONCLUSION</a:t>
            </a:r>
          </a:p>
        </p:txBody>
      </p:sp>
    </p:spTree>
    <p:extLst>
      <p:ext uri="{BB962C8B-B14F-4D97-AF65-F5344CB8AC3E}">
        <p14:creationId xmlns:p14="http://schemas.microsoft.com/office/powerpoint/2010/main" val="3622011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22" presetClass="entr" presetSubtype="8"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67696" y="1692308"/>
            <a:ext cx="8640960" cy="1107996"/>
          </a:xfrm>
          <a:prstGeom prst="rect">
            <a:avLst/>
          </a:prstGeom>
          <a:noFill/>
          <a:ln>
            <a:noFill/>
          </a:ln>
          <a:extLst/>
        </p:spPr>
        <p:txBody>
          <a:bodyPr wrap="square">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Wingdings" panose="05000000000000000000" pitchFamily="2" charset="2"/>
              <a:buChar char="q"/>
              <a:defRPr/>
            </a:pPr>
            <a:r>
              <a:rPr lang="en-US" altLang="en-US" sz="2200" dirty="0" smtClean="0">
                <a:latin typeface="Cambria" pitchFamily="18" charset="0"/>
                <a:cs typeface="Arial" charset="0"/>
              </a:rPr>
              <a:t>Deep Changes </a:t>
            </a:r>
            <a:r>
              <a:rPr lang="en-US" altLang="en-US" sz="2200" dirty="0">
                <a:latin typeface="Cambria" pitchFamily="18" charset="0"/>
                <a:cs typeface="Arial" charset="0"/>
              </a:rPr>
              <a:t>are affecting the Polar Regions </a:t>
            </a:r>
            <a:r>
              <a:rPr lang="en-US" altLang="en-US" sz="2200" b="1" dirty="0" smtClean="0">
                <a:latin typeface="Cambria" pitchFamily="18" charset="0"/>
                <a:cs typeface="Arial" charset="0"/>
              </a:rPr>
              <a:t>much </a:t>
            </a:r>
            <a:r>
              <a:rPr lang="en-US" altLang="en-US" sz="2200" b="1" dirty="0">
                <a:latin typeface="Cambria" pitchFamily="18" charset="0"/>
                <a:cs typeface="Arial" charset="0"/>
              </a:rPr>
              <a:t>faster than other regions</a:t>
            </a:r>
            <a:r>
              <a:rPr lang="en-US" altLang="en-US" sz="2200" dirty="0">
                <a:latin typeface="Cambria" pitchFamily="18" charset="0"/>
                <a:cs typeface="Arial" charset="0"/>
              </a:rPr>
              <a:t>. </a:t>
            </a:r>
            <a:r>
              <a:rPr lang="en-US" altLang="en-US" sz="2200" dirty="0" smtClean="0">
                <a:latin typeface="Cambria" pitchFamily="18" charset="0"/>
                <a:cs typeface="Arial" charset="0"/>
              </a:rPr>
              <a:t>They  can have  </a:t>
            </a:r>
            <a:r>
              <a:rPr lang="en-US" altLang="en-US" sz="2200" dirty="0">
                <a:latin typeface="Cambria" pitchFamily="18" charset="0"/>
                <a:cs typeface="Arial" charset="0"/>
              </a:rPr>
              <a:t>widespread effects on </a:t>
            </a:r>
            <a:r>
              <a:rPr lang="en-US" altLang="en-US" sz="2200" dirty="0" smtClean="0">
                <a:latin typeface="Cambria" pitchFamily="18" charset="0"/>
                <a:cs typeface="Arial" charset="0"/>
              </a:rPr>
              <a:t>environment and socio-economic </a:t>
            </a:r>
            <a:r>
              <a:rPr lang="en-US" altLang="en-US" sz="2200" dirty="0">
                <a:latin typeface="Cambria" pitchFamily="18" charset="0"/>
                <a:cs typeface="Arial" charset="0"/>
              </a:rPr>
              <a:t>activities on hemisphere scale </a:t>
            </a:r>
          </a:p>
        </p:txBody>
      </p:sp>
      <p:sp>
        <p:nvSpPr>
          <p:cNvPr id="3" name="CasellaDiTesto 2"/>
          <p:cNvSpPr txBox="1"/>
          <p:nvPr/>
        </p:nvSpPr>
        <p:spPr>
          <a:xfrm>
            <a:off x="128694" y="1016000"/>
            <a:ext cx="4176464" cy="369332"/>
          </a:xfrm>
          <a:prstGeom prst="rect">
            <a:avLst/>
          </a:prstGeom>
          <a:noFill/>
        </p:spPr>
        <p:txBody>
          <a:bodyPr wrap="square" rtlCol="0">
            <a:spAutoFit/>
          </a:bodyPr>
          <a:lstStyle/>
          <a:p>
            <a:r>
              <a:rPr lang="en-US" dirty="0" smtClean="0">
                <a:solidFill>
                  <a:srgbClr val="FF0000"/>
                </a:solidFill>
              </a:rPr>
              <a:t>APPROACHING THE CONCLUSION</a:t>
            </a:r>
            <a:endParaRPr lang="it-IT" dirty="0">
              <a:solidFill>
                <a:srgbClr val="FF0000"/>
              </a:solidFill>
            </a:endParaRPr>
          </a:p>
        </p:txBody>
      </p:sp>
      <p:sp>
        <p:nvSpPr>
          <p:cNvPr id="6" name="Rettangolo 5"/>
          <p:cNvSpPr/>
          <p:nvPr/>
        </p:nvSpPr>
        <p:spPr>
          <a:xfrm>
            <a:off x="167696" y="3022001"/>
            <a:ext cx="8718964" cy="1446550"/>
          </a:xfrm>
          <a:prstGeom prst="rect">
            <a:avLst/>
          </a:prstGeom>
        </p:spPr>
        <p:txBody>
          <a:bodyPr wrap="square">
            <a:spAutoFit/>
          </a:bodyPr>
          <a:lstStyle/>
          <a:p>
            <a:pPr marL="285750" lvl="0" indent="-285750">
              <a:spcBef>
                <a:spcPct val="0"/>
              </a:spcBef>
              <a:buFont typeface="Wingdings" panose="05000000000000000000" pitchFamily="2" charset="2"/>
              <a:buChar char="q"/>
              <a:defRPr/>
            </a:pPr>
            <a:r>
              <a:rPr lang="en-US" altLang="en-US" sz="2200" dirty="0" smtClean="0">
                <a:solidFill>
                  <a:prstClr val="black"/>
                </a:solidFill>
                <a:latin typeface="Cambria" pitchFamily="18" charset="0"/>
                <a:cs typeface="Arial" charset="0"/>
              </a:rPr>
              <a:t> Fast </a:t>
            </a:r>
            <a:r>
              <a:rPr lang="en-US" altLang="en-US" sz="2200" dirty="0">
                <a:solidFill>
                  <a:prstClr val="black"/>
                </a:solidFill>
                <a:latin typeface="Cambria" pitchFamily="18" charset="0"/>
                <a:cs typeface="Arial" charset="0"/>
              </a:rPr>
              <a:t>environmental changes could affect the </a:t>
            </a:r>
            <a:r>
              <a:rPr lang="en-US" altLang="en-US" sz="2200" dirty="0" smtClean="0">
                <a:solidFill>
                  <a:prstClr val="black"/>
                </a:solidFill>
                <a:latin typeface="Cambria" pitchFamily="18" charset="0"/>
                <a:cs typeface="Arial" charset="0"/>
              </a:rPr>
              <a:t>human </a:t>
            </a:r>
            <a:r>
              <a:rPr lang="en-US" altLang="en-US" sz="2200" dirty="0">
                <a:solidFill>
                  <a:prstClr val="black"/>
                </a:solidFill>
                <a:latin typeface="Cambria" pitchFamily="18" charset="0"/>
                <a:cs typeface="Arial" charset="0"/>
              </a:rPr>
              <a:t>society </a:t>
            </a:r>
            <a:r>
              <a:rPr lang="en-US" altLang="en-US" sz="2200" b="1" dirty="0">
                <a:solidFill>
                  <a:prstClr val="black"/>
                </a:solidFill>
                <a:latin typeface="Cambria" pitchFamily="18" charset="0"/>
                <a:cs typeface="Arial" charset="0"/>
              </a:rPr>
              <a:t>at a rate </a:t>
            </a:r>
            <a:r>
              <a:rPr lang="en-US" altLang="en-US" sz="2200" b="1" dirty="0" smtClean="0">
                <a:solidFill>
                  <a:prstClr val="black"/>
                </a:solidFill>
                <a:latin typeface="Cambria" pitchFamily="18" charset="0"/>
                <a:cs typeface="Arial" charset="0"/>
              </a:rPr>
              <a:t>that could </a:t>
            </a:r>
            <a:r>
              <a:rPr lang="en-US" altLang="en-US" sz="2200" b="1" dirty="0">
                <a:solidFill>
                  <a:prstClr val="black"/>
                </a:solidFill>
                <a:latin typeface="Cambria" pitchFamily="18" charset="0"/>
                <a:cs typeface="Arial" charset="0"/>
              </a:rPr>
              <a:t>not be </a:t>
            </a:r>
            <a:r>
              <a:rPr lang="en-US" altLang="en-US" sz="2200" b="1" dirty="0" smtClean="0">
                <a:solidFill>
                  <a:prstClr val="black"/>
                </a:solidFill>
                <a:latin typeface="Cambria" pitchFamily="18" charset="0"/>
                <a:cs typeface="Arial" charset="0"/>
              </a:rPr>
              <a:t>properly recovered</a:t>
            </a:r>
            <a:r>
              <a:rPr lang="en-US" altLang="en-US" sz="2200" dirty="0">
                <a:solidFill>
                  <a:prstClr val="black"/>
                </a:solidFill>
                <a:latin typeface="Cambria" pitchFamily="18" charset="0"/>
                <a:cs typeface="Arial" charset="0"/>
              </a:rPr>
              <a:t>. </a:t>
            </a:r>
            <a:r>
              <a:rPr lang="en-US" altLang="en-US" sz="2200" dirty="0" smtClean="0">
                <a:solidFill>
                  <a:prstClr val="black"/>
                </a:solidFill>
                <a:latin typeface="Cambria" pitchFamily="18" charset="0"/>
                <a:cs typeface="Arial" charset="0"/>
              </a:rPr>
              <a:t>However, they may also create </a:t>
            </a:r>
            <a:r>
              <a:rPr lang="en-US" altLang="en-US" sz="2200" b="1" dirty="0" smtClean="0">
                <a:solidFill>
                  <a:prstClr val="black"/>
                </a:solidFill>
                <a:latin typeface="Cambria" pitchFamily="18" charset="0"/>
                <a:cs typeface="Arial" charset="0"/>
              </a:rPr>
              <a:t>new opportunities for societal development </a:t>
            </a:r>
            <a:r>
              <a:rPr lang="en-US" altLang="en-US" sz="2200" dirty="0" smtClean="0">
                <a:solidFill>
                  <a:prstClr val="black"/>
                </a:solidFill>
                <a:latin typeface="Cambria" pitchFamily="18" charset="0"/>
                <a:cs typeface="Arial" charset="0"/>
              </a:rPr>
              <a:t>that must be managed properly.</a:t>
            </a:r>
            <a:endParaRPr lang="en-US" altLang="en-US" sz="2200" dirty="0">
              <a:solidFill>
                <a:prstClr val="black"/>
              </a:solidFill>
              <a:latin typeface="Cambria" pitchFamily="18" charset="0"/>
              <a:cs typeface="Arial" charset="0"/>
            </a:endParaRPr>
          </a:p>
        </p:txBody>
      </p:sp>
      <p:sp>
        <p:nvSpPr>
          <p:cNvPr id="2" name="Rettangolo 1"/>
          <p:cNvSpPr/>
          <p:nvPr/>
        </p:nvSpPr>
        <p:spPr>
          <a:xfrm>
            <a:off x="135918" y="4869160"/>
            <a:ext cx="8718964" cy="830997"/>
          </a:xfrm>
          <a:prstGeom prst="rect">
            <a:avLst/>
          </a:prstGeom>
        </p:spPr>
        <p:txBody>
          <a:bodyPr wrap="square">
            <a:spAutoFit/>
          </a:bodyPr>
          <a:lstStyle/>
          <a:p>
            <a:pPr marL="342900" indent="-342900">
              <a:buFont typeface="Wingdings" panose="05000000000000000000" pitchFamily="2" charset="2"/>
              <a:buChar char="q"/>
            </a:pPr>
            <a:r>
              <a:rPr lang="en-US" altLang="en-US" sz="2400" dirty="0" smtClean="0">
                <a:solidFill>
                  <a:srgbClr val="FF0000"/>
                </a:solidFill>
                <a:latin typeface="Cambria" pitchFamily="18" charset="0"/>
                <a:cs typeface="Arial" charset="0"/>
              </a:rPr>
              <a:t>Understanding </a:t>
            </a:r>
            <a:r>
              <a:rPr lang="en-US" altLang="en-US" sz="2400" dirty="0">
                <a:solidFill>
                  <a:srgbClr val="FF0000"/>
                </a:solidFill>
                <a:latin typeface="Cambria" pitchFamily="18" charset="0"/>
                <a:cs typeface="Arial" charset="0"/>
              </a:rPr>
              <a:t>and predicting changes is crucial for managing appropriate mitigation measures</a:t>
            </a:r>
            <a:endParaRPr lang="it-IT" dirty="0">
              <a:solidFill>
                <a:srgbClr val="FF0000"/>
              </a:solidFill>
            </a:endParaRPr>
          </a:p>
        </p:txBody>
      </p:sp>
    </p:spTree>
    <p:extLst>
      <p:ext uri="{BB962C8B-B14F-4D97-AF65-F5344CB8AC3E}">
        <p14:creationId xmlns:p14="http://schemas.microsoft.com/office/powerpoint/2010/main" val="10189374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40015" y="1628800"/>
            <a:ext cx="8787985" cy="769441"/>
          </a:xfrm>
          <a:prstGeom prst="rect">
            <a:avLst/>
          </a:prstGeom>
        </p:spPr>
        <p:txBody>
          <a:bodyPr wrap="square">
            <a:spAutoFit/>
          </a:bodyPr>
          <a:lstStyle/>
          <a:p>
            <a:pPr marL="285750" lvl="0" indent="-285750">
              <a:spcBef>
                <a:spcPct val="0"/>
              </a:spcBef>
              <a:buClr>
                <a:schemeClr val="tx2">
                  <a:lumMod val="75000"/>
                </a:schemeClr>
              </a:buClr>
              <a:buFont typeface="Wingdings" panose="05000000000000000000" pitchFamily="2" charset="2"/>
              <a:buChar char="q"/>
              <a:defRPr/>
            </a:pPr>
            <a:r>
              <a:rPr lang="en-US" altLang="en-US" sz="2200" dirty="0">
                <a:latin typeface="Cambria" pitchFamily="18" charset="0"/>
                <a:cs typeface="Arial" charset="0"/>
              </a:rPr>
              <a:t>Polar regions show us in advance and with a greater clearness the climate changes happening in our Planet. </a:t>
            </a:r>
          </a:p>
        </p:txBody>
      </p:sp>
      <p:sp>
        <p:nvSpPr>
          <p:cNvPr id="7" name="Rettangolo 6"/>
          <p:cNvSpPr/>
          <p:nvPr/>
        </p:nvSpPr>
        <p:spPr>
          <a:xfrm>
            <a:off x="140015" y="5068476"/>
            <a:ext cx="8712968" cy="1107996"/>
          </a:xfrm>
          <a:prstGeom prst="rect">
            <a:avLst/>
          </a:prstGeom>
        </p:spPr>
        <p:txBody>
          <a:bodyPr wrap="square">
            <a:spAutoFit/>
          </a:bodyPr>
          <a:lstStyle/>
          <a:p>
            <a:pPr marL="285750" lvl="0" indent="-285750">
              <a:spcBef>
                <a:spcPct val="0"/>
              </a:spcBef>
              <a:buClr>
                <a:srgbClr val="212745">
                  <a:lumMod val="75000"/>
                </a:srgbClr>
              </a:buClr>
              <a:buFont typeface="Wingdings" panose="05000000000000000000" pitchFamily="2" charset="2"/>
              <a:buChar char="q"/>
              <a:defRPr/>
            </a:pPr>
            <a:r>
              <a:rPr lang="en-GB" altLang="en-US" sz="2200" dirty="0" smtClean="0">
                <a:solidFill>
                  <a:prstClr val="black"/>
                </a:solidFill>
                <a:latin typeface="Cambria" pitchFamily="18" charset="0"/>
                <a:cs typeface="Arial" charset="0"/>
              </a:rPr>
              <a:t>A huge asset of </a:t>
            </a:r>
            <a:r>
              <a:rPr lang="en-GB" altLang="en-US" sz="2200" b="1" dirty="0" smtClean="0">
                <a:solidFill>
                  <a:prstClr val="black"/>
                </a:solidFill>
                <a:latin typeface="Cambria" pitchFamily="18" charset="0"/>
                <a:cs typeface="Arial" charset="0"/>
              </a:rPr>
              <a:t>well </a:t>
            </a:r>
            <a:r>
              <a:rPr lang="en-GB" altLang="en-US" sz="2200" b="1" dirty="0">
                <a:solidFill>
                  <a:prstClr val="black"/>
                </a:solidFill>
                <a:latin typeface="Cambria" pitchFamily="18" charset="0"/>
                <a:cs typeface="Arial" charset="0"/>
              </a:rPr>
              <a:t>equipped scientific </a:t>
            </a:r>
            <a:r>
              <a:rPr lang="en-GB" altLang="en-US" sz="2200" b="1" dirty="0" smtClean="0">
                <a:solidFill>
                  <a:prstClr val="black"/>
                </a:solidFill>
                <a:latin typeface="Cambria" pitchFamily="18" charset="0"/>
                <a:cs typeface="Arial" charset="0"/>
              </a:rPr>
              <a:t>infrastructure and technologies</a:t>
            </a:r>
            <a:r>
              <a:rPr lang="en-GB" altLang="en-US" sz="2200" dirty="0" smtClean="0">
                <a:solidFill>
                  <a:prstClr val="black"/>
                </a:solidFill>
                <a:latin typeface="Cambria" pitchFamily="18" charset="0"/>
                <a:cs typeface="Arial" charset="0"/>
              </a:rPr>
              <a:t> </a:t>
            </a:r>
            <a:r>
              <a:rPr lang="en-GB" altLang="en-US" sz="2200" dirty="0">
                <a:solidFill>
                  <a:prstClr val="black"/>
                </a:solidFill>
                <a:latin typeface="Cambria" pitchFamily="18" charset="0"/>
                <a:cs typeface="Arial" charset="0"/>
              </a:rPr>
              <a:t>to face Polar </a:t>
            </a:r>
            <a:r>
              <a:rPr lang="en-GB" altLang="en-US" sz="2200" dirty="0" smtClean="0">
                <a:solidFill>
                  <a:prstClr val="black"/>
                </a:solidFill>
                <a:latin typeface="Cambria" pitchFamily="18" charset="0"/>
                <a:cs typeface="Arial" charset="0"/>
              </a:rPr>
              <a:t>issues is already available along with a </a:t>
            </a:r>
            <a:r>
              <a:rPr lang="en-GB" altLang="en-US" sz="2200" dirty="0">
                <a:solidFill>
                  <a:prstClr val="black"/>
                </a:solidFill>
                <a:latin typeface="Cambria" pitchFamily="18" charset="0"/>
                <a:cs typeface="Arial" charset="0"/>
              </a:rPr>
              <a:t>top-level scientific </a:t>
            </a:r>
            <a:r>
              <a:rPr lang="en-GB" altLang="en-US" sz="2200" dirty="0" smtClean="0">
                <a:solidFill>
                  <a:prstClr val="black"/>
                </a:solidFill>
                <a:latin typeface="Cambria" pitchFamily="18" charset="0"/>
                <a:cs typeface="Arial" charset="0"/>
              </a:rPr>
              <a:t>community. </a:t>
            </a:r>
            <a:endParaRPr lang="en-GB" altLang="en-US" sz="2200" dirty="0">
              <a:solidFill>
                <a:prstClr val="black"/>
              </a:solidFill>
              <a:latin typeface="Cambria" pitchFamily="18" charset="0"/>
              <a:cs typeface="Arial" charset="0"/>
            </a:endParaRPr>
          </a:p>
        </p:txBody>
      </p:sp>
      <p:sp>
        <p:nvSpPr>
          <p:cNvPr id="8" name="Rettangolo 7"/>
          <p:cNvSpPr/>
          <p:nvPr/>
        </p:nvSpPr>
        <p:spPr>
          <a:xfrm>
            <a:off x="121361" y="2831384"/>
            <a:ext cx="8820496" cy="1785104"/>
          </a:xfrm>
          <a:prstGeom prst="rect">
            <a:avLst/>
          </a:prstGeom>
        </p:spPr>
        <p:txBody>
          <a:bodyPr wrap="square">
            <a:spAutoFit/>
          </a:bodyPr>
          <a:lstStyle/>
          <a:p>
            <a:pPr marL="285750" indent="-285750">
              <a:spcBef>
                <a:spcPct val="0"/>
              </a:spcBef>
              <a:buClr>
                <a:schemeClr val="tx2">
                  <a:lumMod val="75000"/>
                </a:schemeClr>
              </a:buClr>
              <a:buFont typeface="Wingdings" panose="05000000000000000000" pitchFamily="2" charset="2"/>
              <a:buChar char="q"/>
              <a:defRPr/>
            </a:pPr>
            <a:r>
              <a:rPr lang="en-GB" altLang="en-US" sz="2200" dirty="0" smtClean="0">
                <a:latin typeface="Cambria" pitchFamily="18" charset="0"/>
                <a:cs typeface="Arial" charset="0"/>
              </a:rPr>
              <a:t>Several authoritative Arctic and Antarctic Organizations, representing wide sectors of science </a:t>
            </a:r>
            <a:r>
              <a:rPr lang="en-GB" altLang="en-US" sz="2200" b="1" dirty="0" smtClean="0">
                <a:latin typeface="Cambria" pitchFamily="18" charset="0"/>
                <a:cs typeface="Arial" charset="0"/>
              </a:rPr>
              <a:t>are working to provide scientific priorities and guidelines.</a:t>
            </a:r>
            <a:r>
              <a:rPr lang="en-GB" altLang="en-US" sz="2200" dirty="0" smtClean="0">
                <a:latin typeface="Cambria" pitchFamily="18" charset="0"/>
                <a:cs typeface="Arial" charset="0"/>
              </a:rPr>
              <a:t> </a:t>
            </a:r>
            <a:r>
              <a:rPr lang="en-GB" altLang="en-US" sz="2200" dirty="0">
                <a:latin typeface="Cambria" pitchFamily="18" charset="0"/>
                <a:cs typeface="Arial" charset="0"/>
              </a:rPr>
              <a:t> </a:t>
            </a:r>
            <a:r>
              <a:rPr lang="en-GB" altLang="en-US" sz="2200" dirty="0" smtClean="0">
                <a:latin typeface="Cambria" pitchFamily="18" charset="0"/>
                <a:cs typeface="Arial" charset="0"/>
              </a:rPr>
              <a:t>The IASC ICARP III  and the SCAR Horizon Scan initiatives must be mentioned in this framework. However, these Organizations mainly focus on Regional issues.</a:t>
            </a:r>
          </a:p>
        </p:txBody>
      </p:sp>
      <p:sp>
        <p:nvSpPr>
          <p:cNvPr id="9" name="CasellaDiTesto 8"/>
          <p:cNvSpPr txBox="1"/>
          <p:nvPr/>
        </p:nvSpPr>
        <p:spPr>
          <a:xfrm>
            <a:off x="128694" y="1016000"/>
            <a:ext cx="4176464" cy="369332"/>
          </a:xfrm>
          <a:prstGeom prst="rect">
            <a:avLst/>
          </a:prstGeom>
          <a:noFill/>
        </p:spPr>
        <p:txBody>
          <a:bodyPr wrap="square" rtlCol="0">
            <a:spAutoFit/>
          </a:bodyPr>
          <a:lstStyle/>
          <a:p>
            <a:r>
              <a:rPr lang="en-US" dirty="0" smtClean="0">
                <a:solidFill>
                  <a:srgbClr val="FF0000"/>
                </a:solidFill>
              </a:rPr>
              <a:t>APPROACHING THE CONCLUSION</a:t>
            </a:r>
            <a:endParaRPr lang="it-IT" dirty="0">
              <a:solidFill>
                <a:srgbClr val="FF0000"/>
              </a:solidFill>
            </a:endParaRPr>
          </a:p>
        </p:txBody>
      </p:sp>
    </p:spTree>
    <p:extLst>
      <p:ext uri="{BB962C8B-B14F-4D97-AF65-F5344CB8AC3E}">
        <p14:creationId xmlns:p14="http://schemas.microsoft.com/office/powerpoint/2010/main" val="341081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128694" y="1667351"/>
            <a:ext cx="8492070" cy="1785104"/>
          </a:xfrm>
          <a:prstGeom prst="rect">
            <a:avLst/>
          </a:prstGeom>
        </p:spPr>
        <p:txBody>
          <a:bodyPr wrap="square">
            <a:spAutoFit/>
          </a:bodyPr>
          <a:lstStyle/>
          <a:p>
            <a:pPr marL="285750" lvl="0" indent="-285750">
              <a:spcBef>
                <a:spcPct val="0"/>
              </a:spcBef>
              <a:buClr>
                <a:srgbClr val="212745">
                  <a:lumMod val="75000"/>
                </a:srgbClr>
              </a:buClr>
              <a:buFont typeface="Wingdings" panose="05000000000000000000" pitchFamily="2" charset="2"/>
              <a:buChar char="q"/>
              <a:defRPr/>
            </a:pPr>
            <a:r>
              <a:rPr lang="en-GB" altLang="en-US" sz="2200" dirty="0" smtClean="0">
                <a:solidFill>
                  <a:prstClr val="black"/>
                </a:solidFill>
                <a:latin typeface="Cambria" pitchFamily="18" charset="0"/>
                <a:cs typeface="Arial" charset="0"/>
              </a:rPr>
              <a:t>However, despite the increasing number of international networks and programs, many observations are still carried out at a national or regional scale. A rather high rate of </a:t>
            </a:r>
            <a:r>
              <a:rPr lang="en-GB" altLang="en-US" sz="2200" b="1" dirty="0" smtClean="0">
                <a:solidFill>
                  <a:prstClr val="black"/>
                </a:solidFill>
                <a:latin typeface="Cambria" pitchFamily="18" charset="0"/>
                <a:cs typeface="Arial" charset="0"/>
              </a:rPr>
              <a:t>fragmentation,</a:t>
            </a:r>
            <a:r>
              <a:rPr lang="en-GB" altLang="en-US" sz="2200" dirty="0" smtClean="0">
                <a:solidFill>
                  <a:prstClr val="black"/>
                </a:solidFill>
                <a:latin typeface="Cambria" pitchFamily="18" charset="0"/>
                <a:cs typeface="Arial" charset="0"/>
              </a:rPr>
              <a:t> </a:t>
            </a:r>
            <a:r>
              <a:rPr lang="en-GB" altLang="en-US" sz="2200" b="1" dirty="0" smtClean="0">
                <a:solidFill>
                  <a:prstClr val="black"/>
                </a:solidFill>
                <a:latin typeface="Cambria" pitchFamily="18" charset="0"/>
                <a:cs typeface="Arial" charset="0"/>
              </a:rPr>
              <a:t>duplication</a:t>
            </a:r>
            <a:r>
              <a:rPr lang="en-GB" altLang="en-US" sz="2200" dirty="0" smtClean="0">
                <a:solidFill>
                  <a:prstClr val="black"/>
                </a:solidFill>
                <a:latin typeface="Cambria" pitchFamily="18" charset="0"/>
                <a:cs typeface="Arial" charset="0"/>
              </a:rPr>
              <a:t> of efforts, </a:t>
            </a:r>
            <a:r>
              <a:rPr lang="en-GB" altLang="en-US" sz="2200" b="1" dirty="0" smtClean="0">
                <a:solidFill>
                  <a:prstClr val="black"/>
                </a:solidFill>
                <a:latin typeface="Cambria" pitchFamily="18" charset="0"/>
                <a:cs typeface="Arial" charset="0"/>
              </a:rPr>
              <a:t>not optimized use of infrastructures</a:t>
            </a:r>
            <a:r>
              <a:rPr lang="en-GB" altLang="en-US" sz="2200" dirty="0" smtClean="0">
                <a:solidFill>
                  <a:prstClr val="black"/>
                </a:solidFill>
                <a:latin typeface="Cambria" pitchFamily="18" charset="0"/>
                <a:cs typeface="Arial" charset="0"/>
              </a:rPr>
              <a:t>, </a:t>
            </a:r>
            <a:r>
              <a:rPr lang="en-GB" altLang="en-US" sz="2200" b="1" dirty="0" smtClean="0">
                <a:solidFill>
                  <a:prstClr val="black"/>
                </a:solidFill>
                <a:latin typeface="Cambria" pitchFamily="18" charset="0"/>
                <a:cs typeface="Arial" charset="0"/>
              </a:rPr>
              <a:t>scarcely coordinated</a:t>
            </a:r>
            <a:r>
              <a:rPr lang="en-GB" altLang="en-US" sz="2200" dirty="0" smtClean="0">
                <a:solidFill>
                  <a:prstClr val="black"/>
                </a:solidFill>
                <a:latin typeface="Cambria" pitchFamily="18" charset="0"/>
                <a:cs typeface="Arial" charset="0"/>
              </a:rPr>
              <a:t> national agendas and plans must still be faced .</a:t>
            </a:r>
            <a:endParaRPr lang="en-GB" altLang="en-US" sz="2200" dirty="0">
              <a:solidFill>
                <a:prstClr val="black"/>
              </a:solidFill>
              <a:latin typeface="Cambria" pitchFamily="18" charset="0"/>
              <a:cs typeface="Arial" charset="0"/>
            </a:endParaRPr>
          </a:p>
        </p:txBody>
      </p:sp>
      <p:sp>
        <p:nvSpPr>
          <p:cNvPr id="8" name="Rettangolo 7"/>
          <p:cNvSpPr/>
          <p:nvPr/>
        </p:nvSpPr>
        <p:spPr>
          <a:xfrm>
            <a:off x="128694" y="3734474"/>
            <a:ext cx="8856984" cy="1107996"/>
          </a:xfrm>
          <a:prstGeom prst="rect">
            <a:avLst/>
          </a:prstGeom>
        </p:spPr>
        <p:txBody>
          <a:bodyPr wrap="square">
            <a:spAutoFit/>
          </a:bodyPr>
          <a:lstStyle/>
          <a:p>
            <a:pPr marL="285750" indent="-285750">
              <a:buFont typeface="Wingdings" panose="05000000000000000000" pitchFamily="2" charset="2"/>
              <a:buChar char="q"/>
            </a:pPr>
            <a:r>
              <a:rPr lang="en-GB" altLang="en-US" sz="2200" dirty="0">
                <a:solidFill>
                  <a:prstClr val="black"/>
                </a:solidFill>
                <a:latin typeface="Cambria" pitchFamily="18" charset="0"/>
                <a:cs typeface="Arial" charset="0"/>
              </a:rPr>
              <a:t>In order to improve the efficiency </a:t>
            </a:r>
            <a:r>
              <a:rPr lang="en-GB" altLang="en-US" sz="2200" dirty="0" smtClean="0">
                <a:solidFill>
                  <a:prstClr val="black"/>
                </a:solidFill>
                <a:latin typeface="Cambria" pitchFamily="18" charset="0"/>
                <a:cs typeface="Arial" charset="0"/>
              </a:rPr>
              <a:t>of </a:t>
            </a:r>
            <a:r>
              <a:rPr lang="en-GB" altLang="en-US" sz="2200" dirty="0">
                <a:solidFill>
                  <a:prstClr val="black"/>
                </a:solidFill>
                <a:latin typeface="Cambria" pitchFamily="18" charset="0"/>
                <a:cs typeface="Arial" charset="0"/>
              </a:rPr>
              <a:t>the system, </a:t>
            </a:r>
            <a:r>
              <a:rPr lang="en-GB" altLang="en-US" sz="2200" dirty="0" smtClean="0">
                <a:solidFill>
                  <a:prstClr val="black"/>
                </a:solidFill>
                <a:latin typeface="Cambria" pitchFamily="18" charset="0"/>
                <a:cs typeface="Arial" charset="0"/>
              </a:rPr>
              <a:t>a common effort to </a:t>
            </a:r>
            <a:r>
              <a:rPr lang="en-GB" altLang="en-US" sz="2200" b="1" dirty="0" smtClean="0">
                <a:solidFill>
                  <a:prstClr val="black"/>
                </a:solidFill>
                <a:latin typeface="Cambria" pitchFamily="18" charset="0"/>
                <a:cs typeface="Arial" charset="0"/>
              </a:rPr>
              <a:t>strengthen cooperation </a:t>
            </a:r>
            <a:r>
              <a:rPr lang="en-GB" altLang="en-US" sz="2200" dirty="0" smtClean="0">
                <a:solidFill>
                  <a:prstClr val="black"/>
                </a:solidFill>
                <a:latin typeface="Cambria" pitchFamily="18" charset="0"/>
                <a:cs typeface="Arial" charset="0"/>
              </a:rPr>
              <a:t>supported </a:t>
            </a:r>
            <a:r>
              <a:rPr lang="en-GB" altLang="en-US" sz="2200" dirty="0">
                <a:solidFill>
                  <a:prstClr val="black"/>
                </a:solidFill>
                <a:latin typeface="Cambria" pitchFamily="18" charset="0"/>
                <a:cs typeface="Arial" charset="0"/>
              </a:rPr>
              <a:t>by </a:t>
            </a:r>
            <a:r>
              <a:rPr lang="en-GB" altLang="en-US" sz="2200" b="1" dirty="0">
                <a:solidFill>
                  <a:prstClr val="black"/>
                </a:solidFill>
                <a:latin typeface="Cambria" pitchFamily="18" charset="0"/>
                <a:cs typeface="Arial" charset="0"/>
              </a:rPr>
              <a:t>coordination</a:t>
            </a:r>
            <a:r>
              <a:rPr lang="en-GB" altLang="en-US" sz="2200" dirty="0">
                <a:solidFill>
                  <a:prstClr val="black"/>
                </a:solidFill>
                <a:latin typeface="Cambria" pitchFamily="18" charset="0"/>
                <a:cs typeface="Arial" charset="0"/>
              </a:rPr>
              <a:t>, </a:t>
            </a:r>
            <a:r>
              <a:rPr lang="en-GB" altLang="en-US" sz="2200" b="1" dirty="0">
                <a:solidFill>
                  <a:prstClr val="black"/>
                </a:solidFill>
                <a:latin typeface="Cambria" pitchFamily="18" charset="0"/>
                <a:cs typeface="Arial" charset="0"/>
              </a:rPr>
              <a:t>sharing infrastructure and </a:t>
            </a:r>
            <a:r>
              <a:rPr lang="en-GB" altLang="en-US" sz="2200" b="1" dirty="0" smtClean="0">
                <a:solidFill>
                  <a:prstClr val="black"/>
                </a:solidFill>
                <a:latin typeface="Cambria" pitchFamily="18" charset="0"/>
                <a:cs typeface="Arial" charset="0"/>
              </a:rPr>
              <a:t>data </a:t>
            </a:r>
            <a:r>
              <a:rPr lang="en-GB" altLang="en-US" sz="2200" dirty="0" smtClean="0">
                <a:solidFill>
                  <a:prstClr val="black"/>
                </a:solidFill>
                <a:latin typeface="Cambria" pitchFamily="18" charset="0"/>
                <a:cs typeface="Arial" charset="0"/>
              </a:rPr>
              <a:t>is needed. </a:t>
            </a:r>
            <a:endParaRPr lang="it-IT" sz="2200" dirty="0"/>
          </a:p>
        </p:txBody>
      </p:sp>
      <p:sp>
        <p:nvSpPr>
          <p:cNvPr id="7" name="Rettangolo 6"/>
          <p:cNvSpPr/>
          <p:nvPr/>
        </p:nvSpPr>
        <p:spPr>
          <a:xfrm>
            <a:off x="128694" y="5301208"/>
            <a:ext cx="8712968" cy="1200329"/>
          </a:xfrm>
          <a:prstGeom prst="rect">
            <a:avLst/>
          </a:prstGeom>
        </p:spPr>
        <p:txBody>
          <a:bodyPr wrap="square">
            <a:spAutoFit/>
          </a:bodyPr>
          <a:lstStyle/>
          <a:p>
            <a:pPr>
              <a:spcBef>
                <a:spcPct val="0"/>
              </a:spcBef>
              <a:defRPr/>
            </a:pPr>
            <a:r>
              <a:rPr lang="en-GB" altLang="en-US" sz="2400" dirty="0" smtClean="0">
                <a:solidFill>
                  <a:srgbClr val="FF0000"/>
                </a:solidFill>
                <a:latin typeface="Cambria" pitchFamily="18" charset="0"/>
                <a:cs typeface="Arial" charset="0"/>
              </a:rPr>
              <a:t>GEO should </a:t>
            </a:r>
            <a:r>
              <a:rPr lang="en-GB" altLang="en-US" sz="2400" dirty="0">
                <a:solidFill>
                  <a:srgbClr val="FF0000"/>
                </a:solidFill>
                <a:latin typeface="Cambria" pitchFamily="18" charset="0"/>
                <a:cs typeface="Arial" charset="0"/>
              </a:rPr>
              <a:t>take </a:t>
            </a:r>
            <a:r>
              <a:rPr lang="en-GB" altLang="en-US" sz="2400" dirty="0" smtClean="0">
                <a:solidFill>
                  <a:srgbClr val="FF0000"/>
                </a:solidFill>
                <a:latin typeface="Cambria" pitchFamily="18" charset="0"/>
                <a:cs typeface="Arial" charset="0"/>
              </a:rPr>
              <a:t>into consideration </a:t>
            </a:r>
            <a:r>
              <a:rPr lang="en-GB" altLang="en-US" sz="2400" dirty="0">
                <a:solidFill>
                  <a:srgbClr val="FF0000"/>
                </a:solidFill>
                <a:latin typeface="Cambria" pitchFamily="18" charset="0"/>
                <a:cs typeface="Arial" charset="0"/>
              </a:rPr>
              <a:t>the Polar Regions because of their vulnerability to </a:t>
            </a:r>
            <a:r>
              <a:rPr lang="en-GB" altLang="en-US" sz="2400" dirty="0" smtClean="0">
                <a:solidFill>
                  <a:srgbClr val="FF0000"/>
                </a:solidFill>
                <a:latin typeface="Cambria" pitchFamily="18" charset="0"/>
                <a:cs typeface="Arial" charset="0"/>
              </a:rPr>
              <a:t>changes </a:t>
            </a:r>
            <a:r>
              <a:rPr lang="en-GB" altLang="en-US" sz="2400" dirty="0">
                <a:solidFill>
                  <a:srgbClr val="FF0000"/>
                </a:solidFill>
                <a:latin typeface="Cambria" pitchFamily="18" charset="0"/>
                <a:cs typeface="Arial" charset="0"/>
              </a:rPr>
              <a:t>and, at the same time, </a:t>
            </a:r>
            <a:r>
              <a:rPr lang="en-GB" altLang="en-US" sz="2400" dirty="0" smtClean="0">
                <a:solidFill>
                  <a:srgbClr val="FF0000"/>
                </a:solidFill>
                <a:latin typeface="Cambria" pitchFamily="18" charset="0"/>
                <a:cs typeface="Arial" charset="0"/>
              </a:rPr>
              <a:t>their crucial </a:t>
            </a:r>
            <a:r>
              <a:rPr lang="en-GB" altLang="en-US" sz="2400" dirty="0">
                <a:solidFill>
                  <a:srgbClr val="FF0000"/>
                </a:solidFill>
                <a:latin typeface="Cambria" pitchFamily="18" charset="0"/>
                <a:cs typeface="Arial" charset="0"/>
              </a:rPr>
              <a:t>contribution to shape the Earth Climate and its changes.</a:t>
            </a:r>
            <a:endParaRPr lang="en-US" altLang="en-US" sz="2400" dirty="0">
              <a:solidFill>
                <a:srgbClr val="FF0000"/>
              </a:solidFill>
              <a:latin typeface="Cambria" pitchFamily="18" charset="0"/>
              <a:cs typeface="Arial" charset="0"/>
            </a:endParaRPr>
          </a:p>
        </p:txBody>
      </p:sp>
      <p:sp>
        <p:nvSpPr>
          <p:cNvPr id="9" name="CasellaDiTesto 8"/>
          <p:cNvSpPr txBox="1"/>
          <p:nvPr/>
        </p:nvSpPr>
        <p:spPr>
          <a:xfrm>
            <a:off x="128694" y="1016000"/>
            <a:ext cx="4176464" cy="369332"/>
          </a:xfrm>
          <a:prstGeom prst="rect">
            <a:avLst/>
          </a:prstGeom>
          <a:noFill/>
        </p:spPr>
        <p:txBody>
          <a:bodyPr wrap="square" rtlCol="0">
            <a:spAutoFit/>
          </a:bodyPr>
          <a:lstStyle/>
          <a:p>
            <a:r>
              <a:rPr lang="en-US" dirty="0" smtClean="0">
                <a:solidFill>
                  <a:srgbClr val="FF0000"/>
                </a:solidFill>
              </a:rPr>
              <a:t>APPROACHING THE CONCLUSION</a:t>
            </a:r>
            <a:endParaRPr lang="it-IT" dirty="0">
              <a:solidFill>
                <a:srgbClr val="FF0000"/>
              </a:solidFill>
            </a:endParaRPr>
          </a:p>
        </p:txBody>
      </p:sp>
    </p:spTree>
    <p:extLst>
      <p:ext uri="{BB962C8B-B14F-4D97-AF65-F5344CB8AC3E}">
        <p14:creationId xmlns:p14="http://schemas.microsoft.com/office/powerpoint/2010/main" val="234125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28694" y="1608560"/>
            <a:ext cx="8643613" cy="1200329"/>
          </a:xfrm>
          <a:prstGeom prst="rect">
            <a:avLst/>
          </a:prstGeom>
        </p:spPr>
        <p:txBody>
          <a:bodyPr wrap="square">
            <a:spAutoFit/>
          </a:bodyPr>
          <a:lstStyle/>
          <a:p>
            <a:pPr>
              <a:spcBef>
                <a:spcPct val="0"/>
              </a:spcBef>
              <a:buClr>
                <a:schemeClr val="tx2">
                  <a:lumMod val="75000"/>
                </a:schemeClr>
              </a:buClr>
              <a:defRPr/>
            </a:pPr>
            <a:r>
              <a:rPr lang="en-GB" altLang="en-US" sz="2400" dirty="0" smtClean="0">
                <a:latin typeface="Cambria" pitchFamily="18" charset="0"/>
                <a:cs typeface="Arial" charset="0"/>
              </a:rPr>
              <a:t>GEOSS may play a crucial role in integrating </a:t>
            </a:r>
            <a:r>
              <a:rPr lang="en-GB" altLang="en-US" sz="2400" dirty="0">
                <a:latin typeface="Cambria" pitchFamily="18" charset="0"/>
                <a:cs typeface="Arial" charset="0"/>
              </a:rPr>
              <a:t>Polar </a:t>
            </a:r>
            <a:r>
              <a:rPr lang="en-GB" altLang="en-US" sz="2400" dirty="0" smtClean="0">
                <a:latin typeface="Cambria" pitchFamily="18" charset="0"/>
                <a:cs typeface="Arial" charset="0"/>
              </a:rPr>
              <a:t>observations at </a:t>
            </a:r>
            <a:r>
              <a:rPr lang="en-GB" altLang="en-US" sz="2400" dirty="0">
                <a:latin typeface="Cambria" pitchFamily="18" charset="0"/>
                <a:cs typeface="Arial" charset="0"/>
              </a:rPr>
              <a:t>Regional </a:t>
            </a:r>
            <a:r>
              <a:rPr lang="en-GB" altLang="en-US" sz="2400" dirty="0" smtClean="0">
                <a:latin typeface="Cambria" pitchFamily="18" charset="0"/>
                <a:cs typeface="Arial" charset="0"/>
              </a:rPr>
              <a:t>and global </a:t>
            </a:r>
            <a:r>
              <a:rPr lang="en-GB" altLang="en-US" sz="2400" dirty="0">
                <a:latin typeface="Cambria" pitchFamily="18" charset="0"/>
                <a:cs typeface="Arial" charset="0"/>
              </a:rPr>
              <a:t>scale </a:t>
            </a:r>
            <a:r>
              <a:rPr lang="en-GB" altLang="en-US" sz="2400" dirty="0" smtClean="0">
                <a:latin typeface="Cambria" pitchFamily="18" charset="0"/>
                <a:cs typeface="Arial" charset="0"/>
              </a:rPr>
              <a:t>and streamlining data sharing,  interoperability and  quality control.</a:t>
            </a:r>
          </a:p>
        </p:txBody>
      </p:sp>
      <p:sp>
        <p:nvSpPr>
          <p:cNvPr id="6" name="CasellaDiTesto 5"/>
          <p:cNvSpPr txBox="1"/>
          <p:nvPr/>
        </p:nvSpPr>
        <p:spPr>
          <a:xfrm>
            <a:off x="1677840" y="3790841"/>
            <a:ext cx="5545319" cy="461665"/>
          </a:xfrm>
          <a:prstGeom prst="rect">
            <a:avLst/>
          </a:prstGeom>
          <a:noFill/>
        </p:spPr>
        <p:txBody>
          <a:bodyPr wrap="square" rtlCol="0">
            <a:spAutoFit/>
          </a:bodyPr>
          <a:lstStyle/>
          <a:p>
            <a:pPr marL="342900" indent="-342900">
              <a:buFont typeface="Cambria" panose="02040503050406030204" pitchFamily="18" charset="0"/>
              <a:buChar char="−"/>
            </a:pPr>
            <a:r>
              <a:rPr lang="en-US" sz="2400" b="1" dirty="0" smtClean="0">
                <a:solidFill>
                  <a:srgbClr val="E20000"/>
                </a:solidFill>
                <a:latin typeface="Cambria" panose="02040503050406030204" pitchFamily="18" charset="0"/>
              </a:rPr>
              <a:t>Prioritize observation targets (EVs)</a:t>
            </a:r>
            <a:endParaRPr lang="it-IT" sz="2400" b="1" dirty="0">
              <a:solidFill>
                <a:srgbClr val="E20000"/>
              </a:solidFill>
              <a:latin typeface="Cambria" panose="02040503050406030204" pitchFamily="18" charset="0"/>
            </a:endParaRPr>
          </a:p>
        </p:txBody>
      </p:sp>
      <p:sp>
        <p:nvSpPr>
          <p:cNvPr id="7" name="CasellaDiTesto 6"/>
          <p:cNvSpPr txBox="1"/>
          <p:nvPr/>
        </p:nvSpPr>
        <p:spPr>
          <a:xfrm>
            <a:off x="1707080" y="4301899"/>
            <a:ext cx="5545319" cy="461665"/>
          </a:xfrm>
          <a:prstGeom prst="rect">
            <a:avLst/>
          </a:prstGeom>
          <a:noFill/>
        </p:spPr>
        <p:txBody>
          <a:bodyPr wrap="square" rtlCol="0">
            <a:spAutoFit/>
          </a:bodyPr>
          <a:lstStyle/>
          <a:p>
            <a:pPr marL="342900" indent="-342900">
              <a:buFont typeface="Cambria" panose="02040503050406030204" pitchFamily="18" charset="0"/>
              <a:buChar char="−"/>
            </a:pPr>
            <a:r>
              <a:rPr lang="en-US" sz="2400" b="1" dirty="0" smtClean="0">
                <a:solidFill>
                  <a:srgbClr val="E20000"/>
                </a:solidFill>
                <a:latin typeface="Cambria" panose="02040503050406030204" pitchFamily="18" charset="0"/>
              </a:rPr>
              <a:t>Avoid fragmentation/duplication</a:t>
            </a:r>
            <a:endParaRPr lang="it-IT" sz="2400" b="1" dirty="0">
              <a:solidFill>
                <a:srgbClr val="E20000"/>
              </a:solidFill>
              <a:latin typeface="Cambria" panose="02040503050406030204" pitchFamily="18" charset="0"/>
            </a:endParaRPr>
          </a:p>
        </p:txBody>
      </p:sp>
      <p:sp>
        <p:nvSpPr>
          <p:cNvPr id="8" name="CasellaDiTesto 7"/>
          <p:cNvSpPr txBox="1"/>
          <p:nvPr/>
        </p:nvSpPr>
        <p:spPr>
          <a:xfrm>
            <a:off x="1677840" y="4883082"/>
            <a:ext cx="6177072" cy="461665"/>
          </a:xfrm>
          <a:prstGeom prst="rect">
            <a:avLst/>
          </a:prstGeom>
          <a:noFill/>
        </p:spPr>
        <p:txBody>
          <a:bodyPr wrap="square" rtlCol="0">
            <a:spAutoFit/>
          </a:bodyPr>
          <a:lstStyle/>
          <a:p>
            <a:pPr marL="342900" indent="-342900">
              <a:buFont typeface="Cambria" panose="02040503050406030204" pitchFamily="18" charset="0"/>
              <a:buChar char="−"/>
            </a:pPr>
            <a:r>
              <a:rPr lang="en-US" sz="2400" b="1" dirty="0" smtClean="0">
                <a:solidFill>
                  <a:srgbClr val="E20000"/>
                </a:solidFill>
                <a:latin typeface="Cambria" panose="02040503050406030204" pitchFamily="18" charset="0"/>
              </a:rPr>
              <a:t>Facilitate International Cooperation</a:t>
            </a:r>
            <a:endParaRPr lang="it-IT" sz="2400" b="1" dirty="0">
              <a:solidFill>
                <a:srgbClr val="E20000"/>
              </a:solidFill>
              <a:latin typeface="Cambria" panose="02040503050406030204" pitchFamily="18" charset="0"/>
            </a:endParaRPr>
          </a:p>
        </p:txBody>
      </p:sp>
      <p:sp>
        <p:nvSpPr>
          <p:cNvPr id="9" name="CasellaDiTesto 8"/>
          <p:cNvSpPr txBox="1"/>
          <p:nvPr/>
        </p:nvSpPr>
        <p:spPr>
          <a:xfrm>
            <a:off x="1139978" y="5473755"/>
            <a:ext cx="6048675" cy="461665"/>
          </a:xfrm>
          <a:prstGeom prst="rect">
            <a:avLst/>
          </a:prstGeom>
          <a:noFill/>
        </p:spPr>
        <p:txBody>
          <a:bodyPr wrap="square" rtlCol="0">
            <a:spAutoFit/>
          </a:bodyPr>
          <a:lstStyle/>
          <a:p>
            <a:pPr marL="342900" indent="-342900" algn="ctr">
              <a:buFont typeface="Cambria" panose="02040503050406030204" pitchFamily="18" charset="0"/>
              <a:buChar char="−"/>
            </a:pPr>
            <a:r>
              <a:rPr lang="en-US" sz="2400" b="1" dirty="0" smtClean="0">
                <a:solidFill>
                  <a:srgbClr val="E20000"/>
                </a:solidFill>
                <a:latin typeface="Cambria" panose="02040503050406030204" pitchFamily="18" charset="0"/>
              </a:rPr>
              <a:t>Data Policy and Quality control</a:t>
            </a:r>
            <a:endParaRPr lang="it-IT" sz="2400" b="1" dirty="0">
              <a:solidFill>
                <a:srgbClr val="E20000"/>
              </a:solidFill>
              <a:latin typeface="Cambria" panose="02040503050406030204" pitchFamily="18" charset="0"/>
            </a:endParaRPr>
          </a:p>
        </p:txBody>
      </p:sp>
      <p:sp>
        <p:nvSpPr>
          <p:cNvPr id="10" name="CasellaDiTesto 9"/>
          <p:cNvSpPr txBox="1"/>
          <p:nvPr/>
        </p:nvSpPr>
        <p:spPr>
          <a:xfrm>
            <a:off x="128694" y="2913319"/>
            <a:ext cx="8643613" cy="830997"/>
          </a:xfrm>
          <a:prstGeom prst="rect">
            <a:avLst/>
          </a:prstGeom>
          <a:noFill/>
        </p:spPr>
        <p:txBody>
          <a:bodyPr wrap="square" rtlCol="0">
            <a:spAutoFit/>
          </a:bodyPr>
          <a:lstStyle/>
          <a:p>
            <a:r>
              <a:rPr lang="en-US" sz="2400" dirty="0" smtClean="0">
                <a:latin typeface="Cambria" panose="02040503050406030204" pitchFamily="18" charset="0"/>
              </a:rPr>
              <a:t>In close contact with Polar Organizations and Programs and Stakeholders  GEOSS may help:</a:t>
            </a:r>
            <a:endParaRPr lang="it-IT" sz="2400" dirty="0">
              <a:latin typeface="Cambria" panose="02040503050406030204" pitchFamily="18" charset="0"/>
            </a:endParaRPr>
          </a:p>
        </p:txBody>
      </p:sp>
      <p:sp>
        <p:nvSpPr>
          <p:cNvPr id="11" name="CasellaDiTesto 10"/>
          <p:cNvSpPr txBox="1"/>
          <p:nvPr/>
        </p:nvSpPr>
        <p:spPr>
          <a:xfrm>
            <a:off x="128694" y="1016000"/>
            <a:ext cx="4176464" cy="369332"/>
          </a:xfrm>
          <a:prstGeom prst="rect">
            <a:avLst/>
          </a:prstGeom>
          <a:noFill/>
        </p:spPr>
        <p:txBody>
          <a:bodyPr wrap="square" rtlCol="0">
            <a:spAutoFit/>
          </a:bodyPr>
          <a:lstStyle/>
          <a:p>
            <a:r>
              <a:rPr lang="en-US" dirty="0" smtClean="0">
                <a:solidFill>
                  <a:srgbClr val="FF0000"/>
                </a:solidFill>
              </a:rPr>
              <a:t>APPROACHING THE CONCLUSION</a:t>
            </a:r>
            <a:endParaRPr lang="it-IT" dirty="0">
              <a:solidFill>
                <a:srgbClr val="FF0000"/>
              </a:solidFill>
            </a:endParaRPr>
          </a:p>
        </p:txBody>
      </p:sp>
    </p:spTree>
    <p:extLst>
      <p:ext uri="{BB962C8B-B14F-4D97-AF65-F5344CB8AC3E}">
        <p14:creationId xmlns:p14="http://schemas.microsoft.com/office/powerpoint/2010/main" val="24845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0319-NGenton"/>
          <p:cNvPicPr>
            <a:picLocks noChangeAspect="1" noChangeArrowheads="1"/>
          </p:cNvPicPr>
          <p:nvPr/>
        </p:nvPicPr>
        <p:blipFill rotWithShape="1">
          <a:blip r:embed="rId3">
            <a:extLst>
              <a:ext uri="{28A0092B-C50C-407E-A947-70E740481C1C}">
                <a14:useLocalDpi xmlns:a14="http://schemas.microsoft.com/office/drawing/2010/main" val="0"/>
              </a:ext>
            </a:extLst>
          </a:blip>
          <a:srcRect l="15030" t="435" r="-15030" b="-435"/>
          <a:stretch/>
        </p:blipFill>
        <p:spPr bwMode="auto">
          <a:xfrm>
            <a:off x="0" y="0"/>
            <a:ext cx="10782986" cy="69337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4932040" y="3717032"/>
            <a:ext cx="3886200" cy="1169988"/>
          </a:xfrm>
          <a:prstGeom prst="rect">
            <a:avLst/>
          </a:prstGeom>
          <a:noFill/>
          <a:ln w="9525">
            <a:noFill/>
            <a:miter lim="800000"/>
            <a:headEnd/>
            <a:tailEnd/>
          </a:ln>
          <a:effectLst/>
        </p:spPr>
        <p:txBody>
          <a:bodyPr>
            <a:spAutoFit/>
          </a:bodyPr>
          <a:lstStyle>
            <a:lvl1pPr eaLnBrk="0" hangingPunct="0">
              <a:defRPr>
                <a:solidFill>
                  <a:schemeClr val="tx1"/>
                </a:solidFill>
                <a:latin typeface="Palatino Linotype" pitchFamily="18" charset="0"/>
              </a:defRPr>
            </a:lvl1pPr>
            <a:lvl2pPr marL="742950" indent="-285750" eaLnBrk="0" hangingPunct="0">
              <a:defRPr>
                <a:solidFill>
                  <a:schemeClr val="tx1"/>
                </a:solidFill>
                <a:latin typeface="Palatino Linotype" pitchFamily="18" charset="0"/>
              </a:defRPr>
            </a:lvl2pPr>
            <a:lvl3pPr marL="1143000" indent="-228600" eaLnBrk="0" hangingPunct="0">
              <a:defRPr>
                <a:solidFill>
                  <a:schemeClr val="tx1"/>
                </a:solidFill>
                <a:latin typeface="Palatino Linotype" pitchFamily="18" charset="0"/>
              </a:defRPr>
            </a:lvl3pPr>
            <a:lvl4pPr marL="1600200" indent="-228600" eaLnBrk="0" hangingPunct="0">
              <a:defRPr>
                <a:solidFill>
                  <a:schemeClr val="tx1"/>
                </a:solidFill>
                <a:latin typeface="Palatino Linotype" pitchFamily="18" charset="0"/>
              </a:defRPr>
            </a:lvl4pPr>
            <a:lvl5pPr marL="2057400" indent="-228600" eaLnBrk="0" hangingPunct="0">
              <a:defRPr>
                <a:solidFill>
                  <a:schemeClr val="tx1"/>
                </a:solidFill>
                <a:latin typeface="Palatino Linotype" pitchFamily="18" charset="0"/>
              </a:defRPr>
            </a:lvl5pPr>
            <a:lvl6pPr marL="2514600" indent="-228600" eaLnBrk="0" fontAlgn="base" hangingPunct="0">
              <a:spcBef>
                <a:spcPct val="0"/>
              </a:spcBef>
              <a:spcAft>
                <a:spcPct val="0"/>
              </a:spcAft>
              <a:defRPr>
                <a:solidFill>
                  <a:schemeClr val="tx1"/>
                </a:solidFill>
                <a:latin typeface="Palatino Linotype" pitchFamily="18" charset="0"/>
              </a:defRPr>
            </a:lvl6pPr>
            <a:lvl7pPr marL="2971800" indent="-228600" eaLnBrk="0" fontAlgn="base" hangingPunct="0">
              <a:spcBef>
                <a:spcPct val="0"/>
              </a:spcBef>
              <a:spcAft>
                <a:spcPct val="0"/>
              </a:spcAft>
              <a:defRPr>
                <a:solidFill>
                  <a:schemeClr val="tx1"/>
                </a:solidFill>
                <a:latin typeface="Palatino Linotype" pitchFamily="18" charset="0"/>
              </a:defRPr>
            </a:lvl7pPr>
            <a:lvl8pPr marL="3429000" indent="-228600" eaLnBrk="0" fontAlgn="base" hangingPunct="0">
              <a:spcBef>
                <a:spcPct val="0"/>
              </a:spcBef>
              <a:spcAft>
                <a:spcPct val="0"/>
              </a:spcAft>
              <a:defRPr>
                <a:solidFill>
                  <a:schemeClr val="tx1"/>
                </a:solidFill>
                <a:latin typeface="Palatino Linotype" pitchFamily="18" charset="0"/>
              </a:defRPr>
            </a:lvl8pPr>
            <a:lvl9pPr marL="3886200" indent="-228600" eaLnBrk="0" fontAlgn="base" hangingPunct="0">
              <a:spcBef>
                <a:spcPct val="0"/>
              </a:spcBef>
              <a:spcAft>
                <a:spcPct val="0"/>
              </a:spcAft>
              <a:defRPr>
                <a:solidFill>
                  <a:schemeClr val="tx1"/>
                </a:solidFill>
                <a:latin typeface="Palatino Linotype" pitchFamily="18" charset="0"/>
              </a:defRPr>
            </a:lvl9pPr>
          </a:lstStyle>
          <a:p>
            <a:pPr eaLnBrk="1" hangingPunct="1">
              <a:spcBef>
                <a:spcPct val="50000"/>
              </a:spcBef>
              <a:defRPr/>
            </a:pPr>
            <a:r>
              <a:rPr lang="en-US" altLang="en-US" sz="2800" b="1" dirty="0" smtClean="0">
                <a:solidFill>
                  <a:prstClr val="white"/>
                </a:solidFill>
                <a:effectLst>
                  <a:outerShdw blurRad="38100" dist="38100" dir="2700000" algn="tl">
                    <a:srgbClr val="000000"/>
                  </a:outerShdw>
                </a:effectLst>
                <a:cs typeface="Times New Roman" pitchFamily="18" charset="0"/>
              </a:rPr>
              <a:t>The Poles </a:t>
            </a:r>
          </a:p>
          <a:p>
            <a:pPr eaLnBrk="1" hangingPunct="1">
              <a:spcBef>
                <a:spcPct val="50000"/>
              </a:spcBef>
              <a:defRPr/>
            </a:pPr>
            <a:r>
              <a:rPr lang="en-US" altLang="en-US" sz="2800" b="1" dirty="0" smtClean="0">
                <a:solidFill>
                  <a:prstClr val="white"/>
                </a:solidFill>
                <a:effectLst>
                  <a:outerShdw blurRad="38100" dist="38100" dir="2700000" algn="tl">
                    <a:srgbClr val="000000"/>
                  </a:outerShdw>
                </a:effectLst>
                <a:cs typeface="Times New Roman" pitchFamily="18" charset="0"/>
              </a:rPr>
              <a:t>The heart of the Earth</a:t>
            </a:r>
            <a:endParaRPr lang="it-IT" altLang="en-US" sz="2800" b="1" dirty="0" smtClean="0">
              <a:solidFill>
                <a:prstClr val="white"/>
              </a:solidFill>
              <a:effectLst>
                <a:outerShdw blurRad="38100" dist="38100" dir="2700000" algn="tl">
                  <a:srgbClr val="000000"/>
                </a:outerShdw>
              </a:effectLst>
              <a:cs typeface="Times New Roman" pitchFamily="18" charset="0"/>
            </a:endParaRPr>
          </a:p>
        </p:txBody>
      </p:sp>
      <p:sp>
        <p:nvSpPr>
          <p:cNvPr id="5" name="Text Box 3"/>
          <p:cNvSpPr txBox="1">
            <a:spLocks noChangeArrowheads="1"/>
          </p:cNvSpPr>
          <p:nvPr/>
        </p:nvSpPr>
        <p:spPr bwMode="auto">
          <a:xfrm>
            <a:off x="5148064" y="1199654"/>
            <a:ext cx="3816424" cy="1077218"/>
          </a:xfrm>
          <a:prstGeom prst="rect">
            <a:avLst/>
          </a:prstGeom>
          <a:noFill/>
          <a:ln w="9525">
            <a:noFill/>
            <a:miter lim="800000"/>
            <a:headEnd/>
            <a:tailEnd/>
          </a:ln>
          <a:effectLst/>
        </p:spPr>
        <p:txBody>
          <a:bodyPr wrap="square">
            <a:spAutoFit/>
          </a:bodyPr>
          <a:lstStyle>
            <a:lvl1pPr eaLnBrk="0" hangingPunct="0">
              <a:defRPr>
                <a:solidFill>
                  <a:schemeClr val="tx1"/>
                </a:solidFill>
                <a:latin typeface="Palatino Linotype" pitchFamily="18" charset="0"/>
              </a:defRPr>
            </a:lvl1pPr>
            <a:lvl2pPr marL="742950" indent="-285750" eaLnBrk="0" hangingPunct="0">
              <a:defRPr>
                <a:solidFill>
                  <a:schemeClr val="tx1"/>
                </a:solidFill>
                <a:latin typeface="Palatino Linotype" pitchFamily="18" charset="0"/>
              </a:defRPr>
            </a:lvl2pPr>
            <a:lvl3pPr marL="1143000" indent="-228600" eaLnBrk="0" hangingPunct="0">
              <a:defRPr>
                <a:solidFill>
                  <a:schemeClr val="tx1"/>
                </a:solidFill>
                <a:latin typeface="Palatino Linotype" pitchFamily="18" charset="0"/>
              </a:defRPr>
            </a:lvl3pPr>
            <a:lvl4pPr marL="1600200" indent="-228600" eaLnBrk="0" hangingPunct="0">
              <a:defRPr>
                <a:solidFill>
                  <a:schemeClr val="tx1"/>
                </a:solidFill>
                <a:latin typeface="Palatino Linotype" pitchFamily="18" charset="0"/>
              </a:defRPr>
            </a:lvl4pPr>
            <a:lvl5pPr marL="2057400" indent="-228600" eaLnBrk="0" hangingPunct="0">
              <a:defRPr>
                <a:solidFill>
                  <a:schemeClr val="tx1"/>
                </a:solidFill>
                <a:latin typeface="Palatino Linotype" pitchFamily="18" charset="0"/>
              </a:defRPr>
            </a:lvl5pPr>
            <a:lvl6pPr marL="2514600" indent="-228600" eaLnBrk="0" fontAlgn="base" hangingPunct="0">
              <a:spcBef>
                <a:spcPct val="0"/>
              </a:spcBef>
              <a:spcAft>
                <a:spcPct val="0"/>
              </a:spcAft>
              <a:defRPr>
                <a:solidFill>
                  <a:schemeClr val="tx1"/>
                </a:solidFill>
                <a:latin typeface="Palatino Linotype" pitchFamily="18" charset="0"/>
              </a:defRPr>
            </a:lvl6pPr>
            <a:lvl7pPr marL="2971800" indent="-228600" eaLnBrk="0" fontAlgn="base" hangingPunct="0">
              <a:spcBef>
                <a:spcPct val="0"/>
              </a:spcBef>
              <a:spcAft>
                <a:spcPct val="0"/>
              </a:spcAft>
              <a:defRPr>
                <a:solidFill>
                  <a:schemeClr val="tx1"/>
                </a:solidFill>
                <a:latin typeface="Palatino Linotype" pitchFamily="18" charset="0"/>
              </a:defRPr>
            </a:lvl7pPr>
            <a:lvl8pPr marL="3429000" indent="-228600" eaLnBrk="0" fontAlgn="base" hangingPunct="0">
              <a:spcBef>
                <a:spcPct val="0"/>
              </a:spcBef>
              <a:spcAft>
                <a:spcPct val="0"/>
              </a:spcAft>
              <a:defRPr>
                <a:solidFill>
                  <a:schemeClr val="tx1"/>
                </a:solidFill>
                <a:latin typeface="Palatino Linotype" pitchFamily="18" charset="0"/>
              </a:defRPr>
            </a:lvl8pPr>
            <a:lvl9pPr marL="3886200" indent="-228600" eaLnBrk="0" fontAlgn="base" hangingPunct="0">
              <a:spcBef>
                <a:spcPct val="0"/>
              </a:spcBef>
              <a:spcAft>
                <a:spcPct val="0"/>
              </a:spcAft>
              <a:defRPr>
                <a:solidFill>
                  <a:schemeClr val="tx1"/>
                </a:solidFill>
                <a:latin typeface="Palatino Linotype" pitchFamily="18" charset="0"/>
              </a:defRPr>
            </a:lvl9pPr>
          </a:lstStyle>
          <a:p>
            <a:pPr eaLnBrk="1" hangingPunct="1">
              <a:spcBef>
                <a:spcPct val="50000"/>
              </a:spcBef>
              <a:defRPr/>
            </a:pPr>
            <a:r>
              <a:rPr lang="en-US" altLang="en-US" sz="3200" dirty="0" smtClean="0">
                <a:solidFill>
                  <a:srgbClr val="FFFF00"/>
                </a:solidFill>
                <a:latin typeface="Cambria" panose="02040503050406030204" pitchFamily="18" charset="0"/>
                <a:cs typeface="Times New Roman" pitchFamily="18" charset="0"/>
              </a:rPr>
              <a:t>Thank you for your attention</a:t>
            </a:r>
            <a:endParaRPr lang="it-IT" altLang="en-US" sz="3200" dirty="0" smtClean="0">
              <a:solidFill>
                <a:srgbClr val="FFFF00"/>
              </a:solidFill>
              <a:latin typeface="Cambria" panose="02040503050406030204" pitchFamily="18" charset="0"/>
              <a:cs typeface="Times New Roman" pitchFamily="18" charset="0"/>
            </a:endParaRPr>
          </a:p>
        </p:txBody>
      </p:sp>
    </p:spTree>
    <p:extLst>
      <p:ext uri="{BB962C8B-B14F-4D97-AF65-F5344CB8AC3E}">
        <p14:creationId xmlns:p14="http://schemas.microsoft.com/office/powerpoint/2010/main" val="21476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sellaDiTesto 3"/>
          <p:cNvSpPr txBox="1"/>
          <p:nvPr/>
        </p:nvSpPr>
        <p:spPr>
          <a:xfrm>
            <a:off x="11021" y="-3922"/>
            <a:ext cx="9144000" cy="6863417"/>
          </a:xfrm>
          <a:prstGeom prst="rect">
            <a:avLst/>
          </a:prstGeom>
          <a:solidFill>
            <a:schemeClr val="bg1">
              <a:alpha val="42000"/>
            </a:schemeClr>
          </a:solidFill>
        </p:spPr>
        <p:txBody>
          <a:bodyPr wrap="square" rtlCol="0">
            <a:spAutoFit/>
          </a:bodyPr>
          <a:lstStyle/>
          <a:p>
            <a:pPr algn="ctr"/>
            <a:endParaRPr lang="en-US" sz="2200" b="1" dirty="0" smtClean="0">
              <a:solidFill>
                <a:srgbClr val="003300"/>
              </a:solidFill>
              <a:latin typeface="Cambria" panose="02040503050406030204" pitchFamily="18" charset="0"/>
            </a:endParaRPr>
          </a:p>
          <a:p>
            <a:pPr algn="ctr"/>
            <a:endParaRPr lang="en-US" sz="2200" b="1" dirty="0">
              <a:solidFill>
                <a:srgbClr val="003300"/>
              </a:solidFill>
              <a:latin typeface="Cambria" panose="02040503050406030204" pitchFamily="18" charset="0"/>
            </a:endParaRPr>
          </a:p>
          <a:p>
            <a:pPr algn="ctr"/>
            <a:endParaRPr lang="en-US" sz="2200" b="1" dirty="0" smtClean="0">
              <a:solidFill>
                <a:srgbClr val="003300"/>
              </a:solidFill>
              <a:latin typeface="Cambria" panose="02040503050406030204" pitchFamily="18" charset="0"/>
            </a:endParaRPr>
          </a:p>
          <a:p>
            <a:pPr algn="ctr"/>
            <a:r>
              <a:rPr lang="en-US" sz="2200" b="1" dirty="0" smtClean="0">
                <a:solidFill>
                  <a:srgbClr val="003300"/>
                </a:solidFill>
                <a:latin typeface="Cambria" panose="02040503050406030204" pitchFamily="18" charset="0"/>
              </a:rPr>
              <a:t>Key parameters to be monitored</a:t>
            </a:r>
          </a:p>
          <a:p>
            <a:pPr algn="ctr"/>
            <a:r>
              <a:rPr lang="en-US" sz="2200" b="1" dirty="0" smtClean="0">
                <a:solidFill>
                  <a:srgbClr val="003300"/>
                </a:solidFill>
                <a:latin typeface="Cambria" panose="02040503050406030204" pitchFamily="18" charset="0"/>
              </a:rPr>
              <a:t> </a:t>
            </a:r>
          </a:p>
          <a:p>
            <a:pPr algn="ctr"/>
            <a:endParaRPr lang="en-US" sz="2200" b="1" dirty="0">
              <a:solidFill>
                <a:srgbClr val="003300"/>
              </a:solidFill>
              <a:latin typeface="Cambria" panose="02040503050406030204" pitchFamily="18" charset="0"/>
            </a:endParaRPr>
          </a:p>
          <a:p>
            <a:pPr algn="ctr"/>
            <a:r>
              <a:rPr lang="en-US" sz="2200" b="1" dirty="0" smtClean="0">
                <a:solidFill>
                  <a:srgbClr val="003300"/>
                </a:solidFill>
                <a:latin typeface="Cambria" panose="02040503050406030204" pitchFamily="18" charset="0"/>
              </a:rPr>
              <a:t>Sea and continental ice loss (surface, thickness, volume, ice-age)</a:t>
            </a:r>
          </a:p>
          <a:p>
            <a:pPr algn="ctr"/>
            <a:r>
              <a:rPr lang="en-US" sz="2200" b="1" dirty="0" smtClean="0">
                <a:solidFill>
                  <a:srgbClr val="003300"/>
                </a:solidFill>
                <a:latin typeface="Cambria" panose="02040503050406030204" pitchFamily="18" charset="0"/>
              </a:rPr>
              <a:t>Inflow </a:t>
            </a:r>
            <a:r>
              <a:rPr lang="en-US" sz="2200" b="1" dirty="0">
                <a:solidFill>
                  <a:srgbClr val="003300"/>
                </a:solidFill>
                <a:latin typeface="Cambria" panose="02040503050406030204" pitchFamily="18" charset="0"/>
              </a:rPr>
              <a:t>of Atlantic waters in Arctic Basins</a:t>
            </a:r>
          </a:p>
          <a:p>
            <a:pPr algn="ctr"/>
            <a:r>
              <a:rPr lang="en-US" sz="2200" b="1" dirty="0">
                <a:solidFill>
                  <a:srgbClr val="003300"/>
                </a:solidFill>
                <a:latin typeface="Cambria" panose="02040503050406030204" pitchFamily="18" charset="0"/>
              </a:rPr>
              <a:t>Changes in Permafrost active layer</a:t>
            </a:r>
          </a:p>
          <a:p>
            <a:pPr algn="ctr"/>
            <a:r>
              <a:rPr lang="en-US" sz="2200" b="1" dirty="0" smtClean="0">
                <a:solidFill>
                  <a:srgbClr val="003300"/>
                </a:solidFill>
                <a:latin typeface="Cambria" panose="02040503050406030204" pitchFamily="18" charset="0"/>
              </a:rPr>
              <a:t>Carbon/methane fluxes from land and sea</a:t>
            </a:r>
          </a:p>
          <a:p>
            <a:pPr algn="ctr"/>
            <a:r>
              <a:rPr lang="en-US" sz="2200" b="1" dirty="0" smtClean="0">
                <a:solidFill>
                  <a:srgbClr val="003300"/>
                </a:solidFill>
                <a:latin typeface="Cambria" panose="02040503050406030204" pitchFamily="18" charset="0"/>
              </a:rPr>
              <a:t>Human Population and living resources dynamics</a:t>
            </a:r>
          </a:p>
          <a:p>
            <a:pPr algn="ctr"/>
            <a:r>
              <a:rPr lang="en-US" sz="2200" b="1" dirty="0" smtClean="0">
                <a:solidFill>
                  <a:srgbClr val="003300"/>
                </a:solidFill>
                <a:latin typeface="Cambria" panose="02040503050406030204" pitchFamily="18" charset="0"/>
              </a:rPr>
              <a:t>Modification of regional/local habitat and environmental conditions</a:t>
            </a:r>
          </a:p>
          <a:p>
            <a:pPr algn="ctr"/>
            <a:r>
              <a:rPr lang="en-US" sz="2200" b="1" dirty="0" smtClean="0">
                <a:solidFill>
                  <a:srgbClr val="003300"/>
                </a:solidFill>
                <a:latin typeface="Cambria" panose="02040503050406030204" pitchFamily="18" charset="0"/>
              </a:rPr>
              <a:t>Frequency and distributions of extreme events</a:t>
            </a:r>
          </a:p>
          <a:p>
            <a:pPr algn="ctr"/>
            <a:endParaRPr lang="en-US" sz="2200" b="1" dirty="0">
              <a:solidFill>
                <a:srgbClr val="003300"/>
              </a:solidFill>
              <a:latin typeface="Cambria" panose="02040503050406030204" pitchFamily="18" charset="0"/>
            </a:endParaRPr>
          </a:p>
          <a:p>
            <a:pPr algn="ctr"/>
            <a:endParaRPr lang="en-US" sz="2200" b="1" dirty="0" smtClean="0">
              <a:solidFill>
                <a:srgbClr val="003300"/>
              </a:solidFill>
              <a:latin typeface="Cambria" panose="02040503050406030204" pitchFamily="18" charset="0"/>
            </a:endParaRPr>
          </a:p>
          <a:p>
            <a:pPr algn="ctr"/>
            <a:endParaRPr lang="en-US" sz="2200" b="1" dirty="0">
              <a:solidFill>
                <a:srgbClr val="003300"/>
              </a:solidFill>
              <a:latin typeface="Cambria" panose="02040503050406030204" pitchFamily="18" charset="0"/>
            </a:endParaRPr>
          </a:p>
          <a:p>
            <a:pPr algn="ctr"/>
            <a:endParaRPr lang="en-US" sz="2200" b="1" dirty="0" smtClean="0">
              <a:solidFill>
                <a:srgbClr val="003300"/>
              </a:solidFill>
              <a:latin typeface="Cambria" panose="02040503050406030204" pitchFamily="18" charset="0"/>
            </a:endParaRPr>
          </a:p>
          <a:p>
            <a:pPr algn="ctr"/>
            <a:endParaRPr lang="en-US" sz="2200" b="1" dirty="0" smtClean="0">
              <a:solidFill>
                <a:srgbClr val="003300"/>
              </a:solidFill>
              <a:latin typeface="Cambria" panose="02040503050406030204" pitchFamily="18" charset="0"/>
            </a:endParaRPr>
          </a:p>
          <a:p>
            <a:pPr algn="ctr"/>
            <a:endParaRPr lang="en-US" sz="2200" b="1" dirty="0" smtClean="0">
              <a:solidFill>
                <a:srgbClr val="003300"/>
              </a:solidFill>
              <a:latin typeface="Cambria" panose="02040503050406030204" pitchFamily="18" charset="0"/>
            </a:endParaRPr>
          </a:p>
          <a:p>
            <a:pPr algn="ctr"/>
            <a:endParaRPr lang="it-IT" sz="2200" b="1" dirty="0">
              <a:solidFill>
                <a:srgbClr val="003300"/>
              </a:solidFill>
              <a:latin typeface="Cambria" panose="02040503050406030204" pitchFamily="18" charset="0"/>
            </a:endParaRPr>
          </a:p>
        </p:txBody>
      </p:sp>
    </p:spTree>
    <p:extLst>
      <p:ext uri="{BB962C8B-B14F-4D97-AF65-F5344CB8AC3E}">
        <p14:creationId xmlns:p14="http://schemas.microsoft.com/office/powerpoint/2010/main" val="271802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oli_2_0021"/>
          <p:cNvPicPr>
            <a:picLocks noChangeAspect="1" noChangeArrowheads="1"/>
          </p:cNvPicPr>
          <p:nvPr/>
        </p:nvPicPr>
        <p:blipFill>
          <a:blip r:embed="rId3">
            <a:lum bright="18000" contrast="8000"/>
            <a:extLst>
              <a:ext uri="{28A0092B-C50C-407E-A947-70E740481C1C}">
                <a14:useLocalDpi xmlns:a14="http://schemas.microsoft.com/office/drawing/2010/main" val="0"/>
              </a:ext>
            </a:extLst>
          </a:blip>
          <a:srcRect l="2499" t="3738" r="2499" b="3738"/>
          <a:stretch>
            <a:fillRect/>
          </a:stretch>
        </p:blipFill>
        <p:spPr bwMode="auto">
          <a:xfrm>
            <a:off x="0" y="0"/>
            <a:ext cx="9201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4" name="Text Box 4"/>
          <p:cNvSpPr txBox="1">
            <a:spLocks noChangeArrowheads="1"/>
          </p:cNvSpPr>
          <p:nvPr/>
        </p:nvSpPr>
        <p:spPr bwMode="auto">
          <a:xfrm>
            <a:off x="107950" y="4419600"/>
            <a:ext cx="9036050" cy="1800225"/>
          </a:xfrm>
          <a:prstGeom prst="rect">
            <a:avLst/>
          </a:prstGeom>
          <a:noFill/>
          <a:ln w="9525">
            <a:noFill/>
            <a:miter lim="800000"/>
            <a:headEnd/>
            <a:tailEnd/>
          </a:ln>
          <a:effectLst/>
        </p:spPr>
        <p:txBody>
          <a:bodyPr wrap="square">
            <a:spAutoFit/>
          </a:bodyPr>
          <a:lstStyle>
            <a:lvl1pPr eaLnBrk="0" hangingPunct="0">
              <a:defRPr>
                <a:solidFill>
                  <a:schemeClr val="tx1"/>
                </a:solidFill>
                <a:latin typeface="Palatino Linotype" pitchFamily="18" charset="0"/>
              </a:defRPr>
            </a:lvl1pPr>
            <a:lvl2pPr marL="742950" indent="-285750" eaLnBrk="0" hangingPunct="0">
              <a:defRPr>
                <a:solidFill>
                  <a:schemeClr val="tx1"/>
                </a:solidFill>
                <a:latin typeface="Palatino Linotype" pitchFamily="18" charset="0"/>
              </a:defRPr>
            </a:lvl2pPr>
            <a:lvl3pPr marL="1143000" indent="-228600" eaLnBrk="0" hangingPunct="0">
              <a:defRPr>
                <a:solidFill>
                  <a:schemeClr val="tx1"/>
                </a:solidFill>
                <a:latin typeface="Palatino Linotype" pitchFamily="18" charset="0"/>
              </a:defRPr>
            </a:lvl3pPr>
            <a:lvl4pPr marL="1600200" indent="-228600" eaLnBrk="0" hangingPunct="0">
              <a:defRPr>
                <a:solidFill>
                  <a:schemeClr val="tx1"/>
                </a:solidFill>
                <a:latin typeface="Palatino Linotype" pitchFamily="18" charset="0"/>
              </a:defRPr>
            </a:lvl4pPr>
            <a:lvl5pPr marL="2057400" indent="-228600" eaLnBrk="0" hangingPunct="0">
              <a:defRPr>
                <a:solidFill>
                  <a:schemeClr val="tx1"/>
                </a:solidFill>
                <a:latin typeface="Palatino Linotype" pitchFamily="18" charset="0"/>
              </a:defRPr>
            </a:lvl5pPr>
            <a:lvl6pPr marL="2514600" indent="-228600" eaLnBrk="0" fontAlgn="base" hangingPunct="0">
              <a:spcBef>
                <a:spcPct val="0"/>
              </a:spcBef>
              <a:spcAft>
                <a:spcPct val="0"/>
              </a:spcAft>
              <a:defRPr>
                <a:solidFill>
                  <a:schemeClr val="tx1"/>
                </a:solidFill>
                <a:latin typeface="Palatino Linotype" pitchFamily="18" charset="0"/>
              </a:defRPr>
            </a:lvl6pPr>
            <a:lvl7pPr marL="2971800" indent="-228600" eaLnBrk="0" fontAlgn="base" hangingPunct="0">
              <a:spcBef>
                <a:spcPct val="0"/>
              </a:spcBef>
              <a:spcAft>
                <a:spcPct val="0"/>
              </a:spcAft>
              <a:defRPr>
                <a:solidFill>
                  <a:schemeClr val="tx1"/>
                </a:solidFill>
                <a:latin typeface="Palatino Linotype" pitchFamily="18" charset="0"/>
              </a:defRPr>
            </a:lvl7pPr>
            <a:lvl8pPr marL="3429000" indent="-228600" eaLnBrk="0" fontAlgn="base" hangingPunct="0">
              <a:spcBef>
                <a:spcPct val="0"/>
              </a:spcBef>
              <a:spcAft>
                <a:spcPct val="0"/>
              </a:spcAft>
              <a:defRPr>
                <a:solidFill>
                  <a:schemeClr val="tx1"/>
                </a:solidFill>
                <a:latin typeface="Palatino Linotype" pitchFamily="18" charset="0"/>
              </a:defRPr>
            </a:lvl8pPr>
            <a:lvl9pPr marL="3886200" indent="-228600" eaLnBrk="0" fontAlgn="base" hangingPunct="0">
              <a:spcBef>
                <a:spcPct val="0"/>
              </a:spcBef>
              <a:spcAft>
                <a:spcPct val="0"/>
              </a:spcAft>
              <a:defRPr>
                <a:solidFill>
                  <a:schemeClr val="tx1"/>
                </a:solidFill>
                <a:latin typeface="Palatino Linotype" pitchFamily="18" charset="0"/>
              </a:defRPr>
            </a:lvl9pPr>
          </a:lstStyle>
          <a:p>
            <a:pPr>
              <a:spcBef>
                <a:spcPct val="50000"/>
              </a:spcBef>
              <a:defRPr/>
            </a:pPr>
            <a:r>
              <a:rPr lang="en-US" altLang="en-US" sz="2800" b="1" dirty="0" smtClean="0">
                <a:solidFill>
                  <a:schemeClr val="bg1"/>
                </a:solidFill>
                <a:effectLst>
                  <a:outerShdw blurRad="38100" dist="38100" dir="2700000" algn="tl">
                    <a:srgbClr val="000000"/>
                  </a:outerShdw>
                </a:effectLst>
                <a:latin typeface="Cambria" panose="02040503050406030204" pitchFamily="18" charset="0"/>
                <a:cs typeface="Arial" pitchFamily="34" charset="0"/>
              </a:rPr>
              <a:t>The polar oceans are key areas of exchange of atmospheric gases; temperature changes in these regions may alter the concentration of CO2 in the atmosphere and affect the global climate</a:t>
            </a:r>
            <a:endParaRPr lang="it-IT" altLang="en-US" sz="2800" b="1" dirty="0" smtClean="0">
              <a:solidFill>
                <a:schemeClr val="bg1"/>
              </a:solidFill>
              <a:effectLst>
                <a:outerShdw blurRad="38100" dist="38100" dir="2700000" algn="tl">
                  <a:srgbClr val="000000"/>
                </a:outerShdw>
              </a:effectLst>
              <a:latin typeface="Cambria" panose="02040503050406030204" pitchFamily="18" charset="0"/>
              <a:cs typeface="Arial" pitchFamily="34" charset="0"/>
            </a:endParaRPr>
          </a:p>
        </p:txBody>
      </p:sp>
      <p:sp>
        <p:nvSpPr>
          <p:cNvPr id="261125" name="AutoShape 5"/>
          <p:cNvSpPr>
            <a:spLocks noChangeArrowheads="1"/>
          </p:cNvSpPr>
          <p:nvPr/>
        </p:nvSpPr>
        <p:spPr bwMode="auto">
          <a:xfrm>
            <a:off x="1331913" y="1412875"/>
            <a:ext cx="1584325" cy="2376488"/>
          </a:xfrm>
          <a:prstGeom prst="downArrow">
            <a:avLst>
              <a:gd name="adj1" fmla="val 50000"/>
              <a:gd name="adj2" fmla="val 37500"/>
            </a:avLst>
          </a:prstGeom>
          <a:solidFill>
            <a:srgbClr val="666699">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GB" altLang="en-US" sz="1800"/>
          </a:p>
        </p:txBody>
      </p:sp>
      <p:sp>
        <p:nvSpPr>
          <p:cNvPr id="261126" name="AutoShape 6"/>
          <p:cNvSpPr>
            <a:spLocks noChangeArrowheads="1"/>
          </p:cNvSpPr>
          <p:nvPr/>
        </p:nvSpPr>
        <p:spPr bwMode="auto">
          <a:xfrm>
            <a:off x="7559675" y="765175"/>
            <a:ext cx="1584325" cy="2376488"/>
          </a:xfrm>
          <a:prstGeom prst="downArrow">
            <a:avLst>
              <a:gd name="adj1" fmla="val 50000"/>
              <a:gd name="adj2" fmla="val 37500"/>
            </a:avLst>
          </a:prstGeom>
          <a:solidFill>
            <a:srgbClr val="666699">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GB" altLang="en-US" sz="1800"/>
          </a:p>
        </p:txBody>
      </p:sp>
      <p:sp>
        <p:nvSpPr>
          <p:cNvPr id="261127" name="AutoShape 7"/>
          <p:cNvSpPr>
            <a:spLocks noChangeArrowheads="1"/>
          </p:cNvSpPr>
          <p:nvPr/>
        </p:nvSpPr>
        <p:spPr bwMode="auto">
          <a:xfrm>
            <a:off x="0" y="1989138"/>
            <a:ext cx="1584325" cy="2376487"/>
          </a:xfrm>
          <a:prstGeom prst="downArrow">
            <a:avLst>
              <a:gd name="adj1" fmla="val 50000"/>
              <a:gd name="adj2" fmla="val 37500"/>
            </a:avLst>
          </a:prstGeom>
          <a:solidFill>
            <a:srgbClr val="666699">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GB" altLang="en-US" sz="1800"/>
          </a:p>
        </p:txBody>
      </p:sp>
      <p:sp>
        <p:nvSpPr>
          <p:cNvPr id="261128" name="AutoShape 8"/>
          <p:cNvSpPr>
            <a:spLocks noChangeArrowheads="1"/>
          </p:cNvSpPr>
          <p:nvPr/>
        </p:nvSpPr>
        <p:spPr bwMode="auto">
          <a:xfrm>
            <a:off x="3203575" y="1268413"/>
            <a:ext cx="1584325" cy="2376487"/>
          </a:xfrm>
          <a:prstGeom prst="downArrow">
            <a:avLst>
              <a:gd name="adj1" fmla="val 50000"/>
              <a:gd name="adj2" fmla="val 37500"/>
            </a:avLst>
          </a:prstGeom>
          <a:solidFill>
            <a:srgbClr val="666699">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GB" altLang="en-US" sz="1800"/>
          </a:p>
        </p:txBody>
      </p:sp>
      <p:sp>
        <p:nvSpPr>
          <p:cNvPr id="261129" name="AutoShape 9"/>
          <p:cNvSpPr>
            <a:spLocks noChangeArrowheads="1"/>
          </p:cNvSpPr>
          <p:nvPr/>
        </p:nvSpPr>
        <p:spPr bwMode="auto">
          <a:xfrm>
            <a:off x="4643438" y="1989138"/>
            <a:ext cx="1584325" cy="2376487"/>
          </a:xfrm>
          <a:prstGeom prst="downArrow">
            <a:avLst>
              <a:gd name="adj1" fmla="val 50000"/>
              <a:gd name="adj2" fmla="val 37500"/>
            </a:avLst>
          </a:prstGeom>
          <a:solidFill>
            <a:srgbClr val="666699">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GB" altLang="en-US" sz="1800"/>
          </a:p>
        </p:txBody>
      </p:sp>
      <p:sp>
        <p:nvSpPr>
          <p:cNvPr id="261130" name="AutoShape 10"/>
          <p:cNvSpPr>
            <a:spLocks noChangeArrowheads="1"/>
          </p:cNvSpPr>
          <p:nvPr/>
        </p:nvSpPr>
        <p:spPr bwMode="auto">
          <a:xfrm>
            <a:off x="6227763" y="1125538"/>
            <a:ext cx="1584325" cy="2376487"/>
          </a:xfrm>
          <a:prstGeom prst="downArrow">
            <a:avLst>
              <a:gd name="adj1" fmla="val 50000"/>
              <a:gd name="adj2" fmla="val 37500"/>
            </a:avLst>
          </a:prstGeom>
          <a:solidFill>
            <a:srgbClr val="666699">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GB" altLang="en-US" sz="1800"/>
          </a:p>
        </p:txBody>
      </p:sp>
      <p:pic>
        <p:nvPicPr>
          <p:cNvPr id="261131" name="Enya - Lord of the Rings Main Theme.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8675688" y="638175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74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1124"/>
                                        </p:tgtEl>
                                        <p:attrNameLst>
                                          <p:attrName>style.visibility</p:attrName>
                                        </p:attrNameLst>
                                      </p:cBhvr>
                                      <p:to>
                                        <p:strVal val="visible"/>
                                      </p:to>
                                    </p:set>
                                    <p:animEffect transition="in" filter="wipe(left)">
                                      <p:cBhvr>
                                        <p:cTn id="7" dur="500"/>
                                        <p:tgtEl>
                                          <p:spTgt spid="261124"/>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61127"/>
                                        </p:tgtEl>
                                        <p:attrNameLst>
                                          <p:attrName>style.visibility</p:attrName>
                                        </p:attrNameLst>
                                      </p:cBhvr>
                                      <p:to>
                                        <p:strVal val="visible"/>
                                      </p:to>
                                    </p:set>
                                    <p:animEffect transition="in" filter="wipe(up)">
                                      <p:cBhvr>
                                        <p:cTn id="11" dur="2000"/>
                                        <p:tgtEl>
                                          <p:spTgt spid="261127"/>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61125"/>
                                        </p:tgtEl>
                                        <p:attrNameLst>
                                          <p:attrName>style.visibility</p:attrName>
                                        </p:attrNameLst>
                                      </p:cBhvr>
                                      <p:to>
                                        <p:strVal val="visible"/>
                                      </p:to>
                                    </p:set>
                                    <p:animEffect transition="in" filter="wipe(up)">
                                      <p:cBhvr>
                                        <p:cTn id="14" dur="3000"/>
                                        <p:tgtEl>
                                          <p:spTgt spid="261125"/>
                                        </p:tgtEl>
                                      </p:cBhvr>
                                    </p:animEffect>
                                  </p:childTnLst>
                                </p:cTn>
                              </p:par>
                              <p:par>
                                <p:cTn id="15" presetID="22" presetClass="entr" presetSubtype="1" fill="hold" grpId="0" nodeType="withEffect">
                                  <p:stCondLst>
                                    <p:cond delay="100"/>
                                  </p:stCondLst>
                                  <p:childTnLst>
                                    <p:set>
                                      <p:cBhvr>
                                        <p:cTn id="16" dur="1" fill="hold">
                                          <p:stCondLst>
                                            <p:cond delay="0"/>
                                          </p:stCondLst>
                                        </p:cTn>
                                        <p:tgtEl>
                                          <p:spTgt spid="261128"/>
                                        </p:tgtEl>
                                        <p:attrNameLst>
                                          <p:attrName>style.visibility</p:attrName>
                                        </p:attrNameLst>
                                      </p:cBhvr>
                                      <p:to>
                                        <p:strVal val="visible"/>
                                      </p:to>
                                    </p:set>
                                    <p:animEffect transition="in" filter="wipe(up)">
                                      <p:cBhvr>
                                        <p:cTn id="17" dur="2000"/>
                                        <p:tgtEl>
                                          <p:spTgt spid="261128"/>
                                        </p:tgtEl>
                                      </p:cBhvr>
                                    </p:animEffect>
                                  </p:childTnLst>
                                </p:cTn>
                              </p:par>
                              <p:par>
                                <p:cTn id="18" presetID="22" presetClass="entr" presetSubtype="1" fill="hold" grpId="0" nodeType="withEffect">
                                  <p:stCondLst>
                                    <p:cond delay="300"/>
                                  </p:stCondLst>
                                  <p:childTnLst>
                                    <p:set>
                                      <p:cBhvr>
                                        <p:cTn id="19" dur="1" fill="hold">
                                          <p:stCondLst>
                                            <p:cond delay="0"/>
                                          </p:stCondLst>
                                        </p:cTn>
                                        <p:tgtEl>
                                          <p:spTgt spid="261129"/>
                                        </p:tgtEl>
                                        <p:attrNameLst>
                                          <p:attrName>style.visibility</p:attrName>
                                        </p:attrNameLst>
                                      </p:cBhvr>
                                      <p:to>
                                        <p:strVal val="visible"/>
                                      </p:to>
                                    </p:set>
                                    <p:animEffect transition="in" filter="wipe(up)">
                                      <p:cBhvr>
                                        <p:cTn id="20" dur="3000"/>
                                        <p:tgtEl>
                                          <p:spTgt spid="261129"/>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61130"/>
                                        </p:tgtEl>
                                        <p:attrNameLst>
                                          <p:attrName>style.visibility</p:attrName>
                                        </p:attrNameLst>
                                      </p:cBhvr>
                                      <p:to>
                                        <p:strVal val="visible"/>
                                      </p:to>
                                    </p:set>
                                    <p:animEffect transition="in" filter="wipe(up)">
                                      <p:cBhvr>
                                        <p:cTn id="23" dur="2000"/>
                                        <p:tgtEl>
                                          <p:spTgt spid="26113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61126"/>
                                        </p:tgtEl>
                                        <p:attrNameLst>
                                          <p:attrName>style.visibility</p:attrName>
                                        </p:attrNameLst>
                                      </p:cBhvr>
                                      <p:to>
                                        <p:strVal val="visible"/>
                                      </p:to>
                                    </p:set>
                                    <p:animEffect transition="in" filter="wipe(up)">
                                      <p:cBhvr>
                                        <p:cTn id="26" dur="3000"/>
                                        <p:tgtEl>
                                          <p:spTgt spid="261126"/>
                                        </p:tgtEl>
                                      </p:cBhvr>
                                    </p:animEffect>
                                  </p:childTnLst>
                                </p:cTn>
                              </p:par>
                              <p:par>
                                <p:cTn id="27" presetID="1" presetClass="mediacall" presetSubtype="0" fill="hold" nodeType="withEffect">
                                  <p:stCondLst>
                                    <p:cond delay="0"/>
                                  </p:stCondLst>
                                  <p:childTnLst>
                                    <p:cmd type="call" cmd="playFrom(0.0)">
                                      <p:cBhvr>
                                        <p:cTn id="28" dur="1" fill="hold"/>
                                        <p:tgtEl>
                                          <p:spTgt spid="2611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4000" numSld="5">
                <p:cTn id="29" fill="hold" display="0">
                  <p:stCondLst>
                    <p:cond delay="indefinite"/>
                  </p:stCondLst>
                  <p:endCondLst>
                    <p:cond evt="onPrev" delay="0">
                      <p:tgtEl>
                        <p:sldTgt/>
                      </p:tgtEl>
                    </p:cond>
                    <p:cond evt="onStopAudio" delay="0">
                      <p:tgtEl>
                        <p:sldTgt/>
                      </p:tgtEl>
                    </p:cond>
                  </p:endCondLst>
                </p:cTn>
                <p:tgtEl>
                  <p:spTgt spid="261131"/>
                </p:tgtEl>
              </p:cMediaNode>
            </p:audio>
          </p:childTnLst>
        </p:cTn>
      </p:par>
    </p:tnLst>
    <p:bldLst>
      <p:bldP spid="261124" grpId="0" autoUpdateAnimBg="0"/>
      <p:bldP spid="261125" grpId="0" animBg="1"/>
      <p:bldP spid="261126" grpId="0" animBg="1"/>
      <p:bldP spid="261127" grpId="0" animBg="1"/>
      <p:bldP spid="261128" grpId="0" animBg="1"/>
      <p:bldP spid="261129" grpId="0" animBg="1"/>
      <p:bldP spid="2611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ext Box 3"/>
          <p:cNvSpPr txBox="1">
            <a:spLocks noChangeArrowheads="1"/>
          </p:cNvSpPr>
          <p:nvPr/>
        </p:nvSpPr>
        <p:spPr bwMode="auto">
          <a:xfrm>
            <a:off x="5991857" y="1645339"/>
            <a:ext cx="3131840" cy="2246769"/>
          </a:xfrm>
          <a:prstGeom prst="rect">
            <a:avLst/>
          </a:prstGeom>
          <a:noFill/>
          <a:ln w="9525">
            <a:noFill/>
            <a:miter lim="800000"/>
            <a:headEnd/>
            <a:tailEnd/>
          </a:ln>
          <a:effectLst/>
        </p:spPr>
        <p:txBody>
          <a:bodyPr wrap="square">
            <a:spAutoFit/>
          </a:bodyPr>
          <a:lstStyle>
            <a:lvl1pPr eaLnBrk="0" hangingPunct="0">
              <a:defRPr>
                <a:solidFill>
                  <a:schemeClr val="tx1"/>
                </a:solidFill>
                <a:latin typeface="Palatino Linotype" pitchFamily="18" charset="0"/>
              </a:defRPr>
            </a:lvl1pPr>
            <a:lvl2pPr marL="742950" indent="-285750" eaLnBrk="0" hangingPunct="0">
              <a:defRPr>
                <a:solidFill>
                  <a:schemeClr val="tx1"/>
                </a:solidFill>
                <a:latin typeface="Palatino Linotype" pitchFamily="18" charset="0"/>
              </a:defRPr>
            </a:lvl2pPr>
            <a:lvl3pPr marL="1143000" indent="-228600" eaLnBrk="0" hangingPunct="0">
              <a:defRPr>
                <a:solidFill>
                  <a:schemeClr val="tx1"/>
                </a:solidFill>
                <a:latin typeface="Palatino Linotype" pitchFamily="18" charset="0"/>
              </a:defRPr>
            </a:lvl3pPr>
            <a:lvl4pPr marL="1600200" indent="-228600" eaLnBrk="0" hangingPunct="0">
              <a:defRPr>
                <a:solidFill>
                  <a:schemeClr val="tx1"/>
                </a:solidFill>
                <a:latin typeface="Palatino Linotype" pitchFamily="18" charset="0"/>
              </a:defRPr>
            </a:lvl4pPr>
            <a:lvl5pPr marL="2057400" indent="-228600" eaLnBrk="0" hangingPunct="0">
              <a:defRPr>
                <a:solidFill>
                  <a:schemeClr val="tx1"/>
                </a:solidFill>
                <a:latin typeface="Palatino Linotype" pitchFamily="18" charset="0"/>
              </a:defRPr>
            </a:lvl5pPr>
            <a:lvl6pPr marL="2514600" indent="-228600" eaLnBrk="0" fontAlgn="base" hangingPunct="0">
              <a:spcBef>
                <a:spcPct val="0"/>
              </a:spcBef>
              <a:spcAft>
                <a:spcPct val="0"/>
              </a:spcAft>
              <a:defRPr>
                <a:solidFill>
                  <a:schemeClr val="tx1"/>
                </a:solidFill>
                <a:latin typeface="Palatino Linotype" pitchFamily="18" charset="0"/>
              </a:defRPr>
            </a:lvl6pPr>
            <a:lvl7pPr marL="2971800" indent="-228600" eaLnBrk="0" fontAlgn="base" hangingPunct="0">
              <a:spcBef>
                <a:spcPct val="0"/>
              </a:spcBef>
              <a:spcAft>
                <a:spcPct val="0"/>
              </a:spcAft>
              <a:defRPr>
                <a:solidFill>
                  <a:schemeClr val="tx1"/>
                </a:solidFill>
                <a:latin typeface="Palatino Linotype" pitchFamily="18" charset="0"/>
              </a:defRPr>
            </a:lvl7pPr>
            <a:lvl8pPr marL="3429000" indent="-228600" eaLnBrk="0" fontAlgn="base" hangingPunct="0">
              <a:spcBef>
                <a:spcPct val="0"/>
              </a:spcBef>
              <a:spcAft>
                <a:spcPct val="0"/>
              </a:spcAft>
              <a:defRPr>
                <a:solidFill>
                  <a:schemeClr val="tx1"/>
                </a:solidFill>
                <a:latin typeface="Palatino Linotype" pitchFamily="18" charset="0"/>
              </a:defRPr>
            </a:lvl8pPr>
            <a:lvl9pPr marL="3886200" indent="-228600" eaLnBrk="0" fontAlgn="base" hangingPunct="0">
              <a:spcBef>
                <a:spcPct val="0"/>
              </a:spcBef>
              <a:spcAft>
                <a:spcPct val="0"/>
              </a:spcAft>
              <a:defRPr>
                <a:solidFill>
                  <a:schemeClr val="tx1"/>
                </a:solidFill>
                <a:latin typeface="Palatino Linotype" pitchFamily="18" charset="0"/>
              </a:defRPr>
            </a:lvl9pPr>
          </a:lstStyle>
          <a:p>
            <a:pPr eaLnBrk="1" hangingPunct="1">
              <a:spcBef>
                <a:spcPct val="50000"/>
              </a:spcBef>
              <a:defRPr/>
            </a:pPr>
            <a:r>
              <a:rPr lang="en-US" altLang="en-US" sz="2000" dirty="0" smtClean="0">
                <a:cs typeface="Times New Roman" pitchFamily="18" charset="0"/>
              </a:rPr>
              <a:t>The sea ice is a container in which a complex food-chain preserves life in the oceans during the long polar winter and support the upper level of trophic chain. </a:t>
            </a:r>
            <a:endParaRPr lang="it-IT" altLang="en-US" sz="2000" dirty="0" smtClean="0">
              <a:cs typeface="Times New Roman" pitchFamily="18" charset="0"/>
            </a:endParaRPr>
          </a:p>
        </p:txBody>
      </p:sp>
      <p:pic>
        <p:nvPicPr>
          <p:cNvPr id="7173" name="Picture 7" descr="pinguini"/>
          <p:cNvPicPr>
            <a:picLocks noChangeAspect="1" noChangeArrowheads="1"/>
          </p:cNvPicPr>
          <p:nvPr/>
        </p:nvPicPr>
        <p:blipFill>
          <a:blip r:embed="rId3" cstate="print">
            <a:extLst>
              <a:ext uri="{28A0092B-C50C-407E-A947-70E740481C1C}">
                <a14:useLocalDpi xmlns:a14="http://schemas.microsoft.com/office/drawing/2010/main" val="0"/>
              </a:ext>
            </a:extLst>
          </a:blip>
          <a:srcRect l="5666" t="2394" r="1134" b="2394"/>
          <a:stretch>
            <a:fillRect/>
          </a:stretch>
        </p:blipFill>
        <p:spPr bwMode="auto">
          <a:xfrm>
            <a:off x="-108520" y="1268760"/>
            <a:ext cx="6201630" cy="2999929"/>
          </a:xfrm>
          <a:prstGeom prst="rect">
            <a:avLst/>
          </a:prstGeom>
          <a:noFill/>
          <a:ln>
            <a:noFill/>
          </a:ln>
          <a:effectLst>
            <a:outerShdw dist="35921" dir="2700000" algn="ctr" rotWithShape="0">
              <a:srgbClr val="808080"/>
            </a:outerShdw>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Rettangolo 1"/>
          <p:cNvSpPr/>
          <p:nvPr/>
        </p:nvSpPr>
        <p:spPr>
          <a:xfrm>
            <a:off x="179512" y="4429587"/>
            <a:ext cx="8747298" cy="1631216"/>
          </a:xfrm>
          <a:prstGeom prst="rect">
            <a:avLst/>
          </a:prstGeom>
        </p:spPr>
        <p:txBody>
          <a:bodyPr wrap="square">
            <a:spAutoFit/>
          </a:bodyPr>
          <a:lstStyle/>
          <a:p>
            <a:r>
              <a:rPr lang="en-US" sz="2000" b="1" dirty="0">
                <a:latin typeface="Cambria" panose="02040503050406030204" pitchFamily="18" charset="0"/>
              </a:rPr>
              <a:t>Ocean acidification </a:t>
            </a:r>
            <a:r>
              <a:rPr lang="en-US" sz="2000" dirty="0">
                <a:latin typeface="Cambria" panose="02040503050406030204" pitchFamily="18" charset="0"/>
              </a:rPr>
              <a:t>has the potential to inhibit embryo development and shell formation of some zooplankton and krill in </a:t>
            </a:r>
            <a:r>
              <a:rPr lang="en-US" sz="2000" dirty="0" smtClean="0">
                <a:latin typeface="Cambria" panose="02040503050406030204" pitchFamily="18" charset="0"/>
              </a:rPr>
              <a:t>the polar </a:t>
            </a:r>
            <a:r>
              <a:rPr lang="en-US" sz="2000" dirty="0">
                <a:latin typeface="Cambria" panose="02040503050406030204" pitchFamily="18" charset="0"/>
              </a:rPr>
              <a:t>regions, with potentially far-reaching consequences to food webs in these </a:t>
            </a:r>
            <a:r>
              <a:rPr lang="en-US" sz="2000" dirty="0" smtClean="0">
                <a:latin typeface="Cambria" panose="02040503050406030204" pitchFamily="18" charset="0"/>
              </a:rPr>
              <a:t>regions. </a:t>
            </a:r>
            <a:r>
              <a:rPr lang="en-US" sz="2000" dirty="0">
                <a:latin typeface="Cambria" panose="02040503050406030204" pitchFamily="18" charset="0"/>
              </a:rPr>
              <a:t>Embryos of </a:t>
            </a:r>
            <a:r>
              <a:rPr lang="en-US" sz="2000" dirty="0" smtClean="0">
                <a:latin typeface="Cambria" panose="02040503050406030204" pitchFamily="18" charset="0"/>
              </a:rPr>
              <a:t>Antarctic krill </a:t>
            </a:r>
            <a:r>
              <a:rPr lang="en-US" sz="2000" dirty="0">
                <a:latin typeface="Cambria" panose="02040503050406030204" pitchFamily="18" charset="0"/>
              </a:rPr>
              <a:t>have been shown to be vulnerable to increased concentrations of carbon dioxide (CO2) in the </a:t>
            </a:r>
            <a:r>
              <a:rPr lang="en-US" sz="2000" dirty="0" smtClean="0">
                <a:latin typeface="Cambria" panose="02040503050406030204" pitchFamily="18" charset="0"/>
              </a:rPr>
              <a:t>water. (Source, IPCC Report, Cap. 28)</a:t>
            </a:r>
            <a:endParaRPr lang="it-IT" sz="2000" dirty="0">
              <a:latin typeface="Cambria" panose="02040503050406030204" pitchFamily="18" charset="0"/>
            </a:endParaRPr>
          </a:p>
        </p:txBody>
      </p:sp>
    </p:spTree>
    <p:extLst>
      <p:ext uri="{BB962C8B-B14F-4D97-AF65-F5344CB8AC3E}">
        <p14:creationId xmlns:p14="http://schemas.microsoft.com/office/powerpoint/2010/main" val="1088823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515"/>
                                        </p:tgtEl>
                                        <p:attrNameLst>
                                          <p:attrName>style.visibility</p:attrName>
                                        </p:attrNameLst>
                                      </p:cBhvr>
                                      <p:to>
                                        <p:strVal val="visible"/>
                                      </p:to>
                                    </p:set>
                                    <p:animEffect transition="in" filter="wipe(left)">
                                      <p:cBhvr>
                                        <p:cTn id="7" dur="500"/>
                                        <p:tgtEl>
                                          <p:spTgt spid="64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sh.jpg"/>
          <p:cNvPicPr>
            <a:picLocks noChangeAspect="1"/>
          </p:cNvPicPr>
          <p:nvPr/>
        </p:nvPicPr>
        <p:blipFill>
          <a:blip r:embed="rId2" cstate="print"/>
          <a:stretch>
            <a:fillRect/>
          </a:stretch>
        </p:blipFill>
        <p:spPr>
          <a:xfrm>
            <a:off x="428596" y="714356"/>
            <a:ext cx="4429156" cy="3380231"/>
          </a:xfrm>
          <a:prstGeom prst="rect">
            <a:avLst/>
          </a:prstGeom>
          <a:ln>
            <a:noFill/>
          </a:ln>
          <a:effectLst>
            <a:outerShdw blurRad="50800" sx="1000" sy="1000" algn="ctr" rotWithShape="0">
              <a:srgbClr val="000000"/>
            </a:outerShdw>
            <a:reflection blurRad="6350" stA="50000" endA="300" endPos="90000" dir="5400000" sy="-100000" algn="bl" rotWithShape="0"/>
            <a:softEdge rad="317500"/>
          </a:effectLst>
        </p:spPr>
      </p:pic>
      <p:sp>
        <p:nvSpPr>
          <p:cNvPr id="6" name="Text Box 5"/>
          <p:cNvSpPr txBox="1">
            <a:spLocks noChangeArrowheads="1"/>
          </p:cNvSpPr>
          <p:nvPr/>
        </p:nvSpPr>
        <p:spPr bwMode="auto">
          <a:xfrm>
            <a:off x="4643438" y="1500188"/>
            <a:ext cx="4176712" cy="4016375"/>
          </a:xfrm>
          <a:prstGeom prst="rect">
            <a:avLst/>
          </a:prstGeom>
          <a:noFill/>
          <a:ln w="9525">
            <a:noFill/>
            <a:miter lim="800000"/>
            <a:headEnd/>
            <a:tailEnd/>
          </a:ln>
          <a:effectLst/>
        </p:spPr>
        <p:txBody>
          <a:bodyPr>
            <a:normAutofit lnSpcReduction="10000"/>
          </a:bodyPr>
          <a:lstStyle>
            <a:lvl1pPr eaLnBrk="0" hangingPunct="0">
              <a:defRPr>
                <a:solidFill>
                  <a:schemeClr val="tx1"/>
                </a:solidFill>
                <a:latin typeface="Palatino Linotype" pitchFamily="18" charset="0"/>
              </a:defRPr>
            </a:lvl1pPr>
            <a:lvl2pPr marL="742950" indent="-285750" eaLnBrk="0" hangingPunct="0">
              <a:defRPr>
                <a:solidFill>
                  <a:schemeClr val="tx1"/>
                </a:solidFill>
                <a:latin typeface="Palatino Linotype" pitchFamily="18" charset="0"/>
              </a:defRPr>
            </a:lvl2pPr>
            <a:lvl3pPr marL="1143000" indent="-228600" eaLnBrk="0" hangingPunct="0">
              <a:defRPr>
                <a:solidFill>
                  <a:schemeClr val="tx1"/>
                </a:solidFill>
                <a:latin typeface="Palatino Linotype" pitchFamily="18" charset="0"/>
              </a:defRPr>
            </a:lvl3pPr>
            <a:lvl4pPr marL="1600200" indent="-228600" eaLnBrk="0" hangingPunct="0">
              <a:defRPr>
                <a:solidFill>
                  <a:schemeClr val="tx1"/>
                </a:solidFill>
                <a:latin typeface="Palatino Linotype" pitchFamily="18" charset="0"/>
              </a:defRPr>
            </a:lvl4pPr>
            <a:lvl5pPr marL="2057400" indent="-228600" eaLnBrk="0" hangingPunct="0">
              <a:defRPr>
                <a:solidFill>
                  <a:schemeClr val="tx1"/>
                </a:solidFill>
                <a:latin typeface="Palatino Linotype" pitchFamily="18" charset="0"/>
              </a:defRPr>
            </a:lvl5pPr>
            <a:lvl6pPr marL="2514600" indent="-228600" eaLnBrk="0" fontAlgn="base" hangingPunct="0">
              <a:spcBef>
                <a:spcPct val="0"/>
              </a:spcBef>
              <a:spcAft>
                <a:spcPct val="0"/>
              </a:spcAft>
              <a:defRPr>
                <a:solidFill>
                  <a:schemeClr val="tx1"/>
                </a:solidFill>
                <a:latin typeface="Palatino Linotype" pitchFamily="18" charset="0"/>
              </a:defRPr>
            </a:lvl6pPr>
            <a:lvl7pPr marL="2971800" indent="-228600" eaLnBrk="0" fontAlgn="base" hangingPunct="0">
              <a:spcBef>
                <a:spcPct val="0"/>
              </a:spcBef>
              <a:spcAft>
                <a:spcPct val="0"/>
              </a:spcAft>
              <a:defRPr>
                <a:solidFill>
                  <a:schemeClr val="tx1"/>
                </a:solidFill>
                <a:latin typeface="Palatino Linotype" pitchFamily="18" charset="0"/>
              </a:defRPr>
            </a:lvl7pPr>
            <a:lvl8pPr marL="3429000" indent="-228600" eaLnBrk="0" fontAlgn="base" hangingPunct="0">
              <a:spcBef>
                <a:spcPct val="0"/>
              </a:spcBef>
              <a:spcAft>
                <a:spcPct val="0"/>
              </a:spcAft>
              <a:defRPr>
                <a:solidFill>
                  <a:schemeClr val="tx1"/>
                </a:solidFill>
                <a:latin typeface="Palatino Linotype" pitchFamily="18" charset="0"/>
              </a:defRPr>
            </a:lvl8pPr>
            <a:lvl9pPr marL="3886200" indent="-228600" eaLnBrk="0" fontAlgn="base" hangingPunct="0">
              <a:spcBef>
                <a:spcPct val="0"/>
              </a:spcBef>
              <a:spcAft>
                <a:spcPct val="0"/>
              </a:spcAft>
              <a:defRPr>
                <a:solidFill>
                  <a:schemeClr val="tx1"/>
                </a:solidFill>
                <a:latin typeface="Palatino Linotype" pitchFamily="18" charset="0"/>
              </a:defRPr>
            </a:lvl9pPr>
          </a:lstStyle>
          <a:p>
            <a:pPr eaLnBrk="1" hangingPunct="1">
              <a:spcBef>
                <a:spcPct val="50000"/>
              </a:spcBef>
              <a:defRPr/>
            </a:pPr>
            <a:r>
              <a:rPr lang="en-US" altLang="en-US" sz="2400" dirty="0" smtClean="0">
                <a:latin typeface="Cambria" panose="02040503050406030204" pitchFamily="18" charset="0"/>
                <a:cs typeface="Times New Roman" pitchFamily="18" charset="0"/>
              </a:rPr>
              <a:t>The Antarctic frozen and isolated environment has forced the living organisms to adopt proper strategies of adaptation to the extremely low temperatures; doing so, they  reveal the genetic, physiological, biochemical and molecular mechanisms governing the </a:t>
            </a:r>
            <a:r>
              <a:rPr lang="en-US" altLang="en-US" sz="2400" b="1" dirty="0" smtClean="0">
                <a:latin typeface="Cambria" panose="02040503050406030204" pitchFamily="18" charset="0"/>
                <a:cs typeface="Times New Roman" pitchFamily="18" charset="0"/>
              </a:rPr>
              <a:t>adaptation and evolution</a:t>
            </a:r>
            <a:r>
              <a:rPr lang="en-US" altLang="en-US" sz="2400" dirty="0" smtClean="0">
                <a:latin typeface="Cambria" panose="02040503050406030204" pitchFamily="18" charset="0"/>
                <a:cs typeface="Times New Roman" pitchFamily="18" charset="0"/>
              </a:rPr>
              <a:t> of the species.</a:t>
            </a:r>
            <a:endParaRPr lang="it-IT" altLang="en-US" sz="2400" dirty="0" smtClean="0">
              <a:latin typeface="Cambria" panose="02040503050406030204" pitchFamily="18" charset="0"/>
              <a:cs typeface="Times New Roman" pitchFamily="18" charset="0"/>
            </a:endParaRPr>
          </a:p>
        </p:txBody>
      </p:sp>
      <p:sp>
        <p:nvSpPr>
          <p:cNvPr id="10244" name="Text Box 3"/>
          <p:cNvSpPr txBox="1">
            <a:spLocks noChangeArrowheads="1"/>
          </p:cNvSpPr>
          <p:nvPr/>
        </p:nvSpPr>
        <p:spPr bwMode="auto">
          <a:xfrm>
            <a:off x="5040313" y="6308725"/>
            <a:ext cx="41036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50000"/>
              </a:spcBef>
              <a:buClrTx/>
              <a:buSzTx/>
              <a:buFontTx/>
              <a:buNone/>
            </a:pPr>
            <a:r>
              <a:rPr lang="it-IT" altLang="en-US" sz="1200" b="1" i="1">
                <a:solidFill>
                  <a:srgbClr val="006600"/>
                </a:solidFill>
                <a:latin typeface="Palatino Linotype" panose="02040502050505030304" pitchFamily="18" charset="0"/>
                <a:cs typeface="Arial" panose="020B0604020202020204" pitchFamily="34" charset="0"/>
              </a:rPr>
              <a:t>Icefish</a:t>
            </a:r>
            <a:r>
              <a:rPr lang="it-IT" altLang="en-US" sz="1200" b="1">
                <a:solidFill>
                  <a:srgbClr val="006600"/>
                </a:solidFill>
                <a:latin typeface="Palatino Linotype" panose="02040502050505030304" pitchFamily="18" charset="0"/>
                <a:cs typeface="Arial" panose="020B0604020202020204" pitchFamily="34" charset="0"/>
              </a:rPr>
              <a:t>  (</a:t>
            </a:r>
            <a:r>
              <a:rPr lang="it-IT" altLang="en-US" sz="1200" b="1" i="1">
                <a:solidFill>
                  <a:srgbClr val="006600"/>
                </a:solidFill>
                <a:latin typeface="Palatino Linotype" panose="02040502050505030304" pitchFamily="18" charset="0"/>
                <a:cs typeface="Arial" panose="020B0604020202020204" pitchFamily="34" charset="0"/>
              </a:rPr>
              <a:t>Chionodraco hamatus</a:t>
            </a:r>
            <a:r>
              <a:rPr lang="it-IT" altLang="en-US" sz="1200" b="1">
                <a:solidFill>
                  <a:srgbClr val="006600"/>
                </a:solidFill>
                <a:latin typeface="Palatino Linotype" panose="02040502050505030304" pitchFamily="18" charset="0"/>
                <a:cs typeface="Arial" panose="020B0604020202020204" pitchFamily="34" charset="0"/>
              </a:rPr>
              <a:t>, fam. Channichthyidae)</a:t>
            </a:r>
          </a:p>
        </p:txBody>
      </p:sp>
    </p:spTree>
    <p:extLst>
      <p:ext uri="{BB962C8B-B14F-4D97-AF65-F5344CB8AC3E}">
        <p14:creationId xmlns:p14="http://schemas.microsoft.com/office/powerpoint/2010/main" val="2677520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p:cNvSpPr txBox="1">
            <a:spLocks noChangeArrowheads="1"/>
          </p:cNvSpPr>
          <p:nvPr/>
        </p:nvSpPr>
        <p:spPr bwMode="auto">
          <a:xfrm>
            <a:off x="327818" y="5125293"/>
            <a:ext cx="8631239"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50000"/>
              </a:spcBef>
              <a:buClrTx/>
              <a:buSzTx/>
              <a:buFontTx/>
              <a:buNone/>
            </a:pPr>
            <a:r>
              <a:rPr lang="en-US" altLang="en-US" sz="2000" dirty="0">
                <a:latin typeface="Cambria" panose="02040503050406030204" pitchFamily="18" charset="0"/>
                <a:cs typeface="Times New Roman" panose="02020603050405020304" pitchFamily="18" charset="0"/>
              </a:rPr>
              <a:t>The Arctic regions produce cold waters that </a:t>
            </a:r>
            <a:r>
              <a:rPr lang="en-US" altLang="en-US" sz="2000" dirty="0" smtClean="0">
                <a:latin typeface="Cambria" panose="02040503050406030204" pitchFamily="18" charset="0"/>
                <a:cs typeface="Times New Roman" panose="02020603050405020304" pitchFamily="18" charset="0"/>
              </a:rPr>
              <a:t>sink </a:t>
            </a:r>
            <a:r>
              <a:rPr lang="en-US" altLang="en-US" sz="2000" dirty="0">
                <a:latin typeface="Cambria" panose="02040503050406030204" pitchFamily="18" charset="0"/>
                <a:cs typeface="Times New Roman" panose="02020603050405020304" pitchFamily="18" charset="0"/>
              </a:rPr>
              <a:t>in the ocean floor attracting warmer surface </a:t>
            </a:r>
            <a:r>
              <a:rPr lang="en-US" altLang="en-US" sz="2000" dirty="0" smtClean="0">
                <a:latin typeface="Cambria" panose="02040503050406030204" pitchFamily="18" charset="0"/>
                <a:cs typeface="Times New Roman" panose="02020603050405020304" pitchFamily="18" charset="0"/>
              </a:rPr>
              <a:t>waters from the lower latitudes. </a:t>
            </a:r>
            <a:r>
              <a:rPr lang="en-US" altLang="en-US" sz="2000" dirty="0">
                <a:latin typeface="Cambria" panose="02040503050406030204" pitchFamily="18" charset="0"/>
                <a:cs typeface="Times New Roman" panose="02020603050405020304" pitchFamily="18" charset="0"/>
              </a:rPr>
              <a:t>Cold polar waters absorb a huge amount of CO2 and transport it to the bottom of the ocean where </a:t>
            </a:r>
            <a:r>
              <a:rPr lang="en-US" altLang="en-US" sz="2000" dirty="0" smtClean="0">
                <a:latin typeface="Cambria" panose="02040503050406030204" pitchFamily="18" charset="0"/>
                <a:cs typeface="Times New Roman" panose="02020603050405020304" pitchFamily="18" charset="0"/>
              </a:rPr>
              <a:t>it remains buried </a:t>
            </a:r>
            <a:r>
              <a:rPr lang="en-US" altLang="en-US" sz="2000" dirty="0">
                <a:latin typeface="Cambria" panose="02040503050406030204" pitchFamily="18" charset="0"/>
                <a:cs typeface="Times New Roman" panose="02020603050405020304" pitchFamily="18" charset="0"/>
              </a:rPr>
              <a:t>for centuries. </a:t>
            </a:r>
            <a:r>
              <a:rPr lang="en-US" altLang="en-US" sz="2000" dirty="0" smtClean="0">
                <a:latin typeface="Cambria" panose="02040503050406030204" pitchFamily="18" charset="0"/>
                <a:cs typeface="Times New Roman" panose="02020603050405020304" pitchFamily="18" charset="0"/>
              </a:rPr>
              <a:t>This </a:t>
            </a:r>
            <a:r>
              <a:rPr lang="en-US" altLang="en-US" sz="2000" dirty="0">
                <a:latin typeface="Cambria" panose="02040503050406030204" pitchFamily="18" charset="0"/>
                <a:cs typeface="Times New Roman" panose="02020603050405020304" pitchFamily="18" charset="0"/>
              </a:rPr>
              <a:t>mechanism is crucial for </a:t>
            </a:r>
            <a:r>
              <a:rPr lang="en-US" altLang="en-US" sz="2000" dirty="0" smtClean="0">
                <a:latin typeface="Cambria" panose="02040503050406030204" pitchFamily="18" charset="0"/>
                <a:cs typeface="Times New Roman" panose="02020603050405020304" pitchFamily="18" charset="0"/>
              </a:rPr>
              <a:t>distributing the heat and limiting the </a:t>
            </a:r>
            <a:r>
              <a:rPr lang="en-US" altLang="en-US" sz="2000" dirty="0">
                <a:latin typeface="Cambria" panose="02040503050406030204" pitchFamily="18" charset="0"/>
                <a:cs typeface="Times New Roman" panose="02020603050405020304" pitchFamily="18" charset="0"/>
              </a:rPr>
              <a:t>excess of this </a:t>
            </a:r>
            <a:r>
              <a:rPr lang="en-US" altLang="en-US" sz="2000" dirty="0" smtClean="0">
                <a:latin typeface="Cambria" panose="02040503050406030204" pitchFamily="18" charset="0"/>
                <a:cs typeface="Times New Roman" panose="02020603050405020304" pitchFamily="18" charset="0"/>
              </a:rPr>
              <a:t>greenhouse gas in the atmosphere</a:t>
            </a:r>
            <a:endParaRPr lang="it-IT" altLang="en-US" sz="2000" dirty="0">
              <a:latin typeface="Cambria" panose="02040503050406030204" pitchFamily="18" charset="0"/>
              <a:cs typeface="Times New Roman" panose="02020603050405020304" pitchFamily="18" charset="0"/>
            </a:endParaRPr>
          </a:p>
        </p:txBody>
      </p:sp>
      <p:pic>
        <p:nvPicPr>
          <p:cNvPr id="19458" name="Picture 2" descr="Figura 53"/>
          <p:cNvPicPr>
            <a:picLocks noChangeAspect="1" noChangeArrowheads="1"/>
          </p:cNvPicPr>
          <p:nvPr/>
        </p:nvPicPr>
        <p:blipFill>
          <a:blip r:embed="rId2" cstate="print"/>
          <a:srcRect/>
          <a:stretch>
            <a:fillRect/>
          </a:stretch>
        </p:blipFill>
        <p:spPr bwMode="auto">
          <a:xfrm>
            <a:off x="455613" y="757621"/>
            <a:ext cx="8077200" cy="4419600"/>
          </a:xfrm>
          <a:prstGeom prst="rect">
            <a:avLst/>
          </a:prstGeom>
          <a:noFill/>
          <a:ln w="9525">
            <a:noFill/>
            <a:miter lim="800000"/>
            <a:headEnd/>
            <a:tailEnd/>
          </a:ln>
          <a:effectLst>
            <a:softEdge rad="127000"/>
          </a:effectLst>
        </p:spPr>
      </p:pic>
      <p:sp>
        <p:nvSpPr>
          <p:cNvPr id="21" name="Rettangolo con angoli arrotondati sullo stesso lato 20"/>
          <p:cNvSpPr/>
          <p:nvPr/>
        </p:nvSpPr>
        <p:spPr>
          <a:xfrm>
            <a:off x="3234616" y="4458981"/>
            <a:ext cx="2082715" cy="241913"/>
          </a:xfrm>
          <a:prstGeom prst="round2SameRect">
            <a:avLst/>
          </a:prstGeom>
          <a:solidFill>
            <a:srgbClr val="006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con angoli arrotondati sullo stesso lato 1"/>
          <p:cNvSpPr/>
          <p:nvPr/>
        </p:nvSpPr>
        <p:spPr>
          <a:xfrm rot="20455357">
            <a:off x="4414142" y="3318000"/>
            <a:ext cx="1830874" cy="243105"/>
          </a:xfrm>
          <a:prstGeom prst="round2SameRect">
            <a:avLst>
              <a:gd name="adj1" fmla="val 26348"/>
              <a:gd name="adj2" fmla="val 0"/>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828" name="Rectangle 4"/>
          <p:cNvSpPr>
            <a:spLocks noChangeArrowheads="1"/>
          </p:cNvSpPr>
          <p:nvPr/>
        </p:nvSpPr>
        <p:spPr bwMode="auto">
          <a:xfrm>
            <a:off x="3456781" y="2056614"/>
            <a:ext cx="5688012" cy="4797425"/>
          </a:xfrm>
          <a:prstGeom prst="rect">
            <a:avLst/>
          </a:prstGeom>
          <a:gradFill rotWithShape="1">
            <a:gsLst>
              <a:gs pos="0">
                <a:srgbClr val="99CCFF"/>
              </a:gs>
              <a:gs pos="100000">
                <a:srgbClr val="475E76"/>
              </a:gs>
            </a:gsLst>
            <a:lin ang="5400000" scaled="1"/>
          </a:gradFill>
          <a:ln w="9525">
            <a:solidFill>
              <a:schemeClr val="tx1"/>
            </a:solidFill>
            <a:miter lim="800000"/>
            <a:headEnd/>
            <a:tailEnd/>
          </a:ln>
          <a:effectLst>
            <a:innerShdw blurRad="114300">
              <a:prstClr val="black"/>
            </a:innerShdw>
          </a:effectLst>
        </p:spPr>
        <p:txBody>
          <a:bodyPr wrap="none" anchor="ctr"/>
          <a:lstStyle/>
          <a:p>
            <a:pPr>
              <a:defRPr/>
            </a:pPr>
            <a:endParaRPr lang="en-GB">
              <a:latin typeface="Constantia" pitchFamily="18" charset="0"/>
            </a:endParaRPr>
          </a:p>
        </p:txBody>
      </p:sp>
      <p:sp>
        <p:nvSpPr>
          <p:cNvPr id="11271" name="Freeform 5"/>
          <p:cNvSpPr>
            <a:spLocks/>
          </p:cNvSpPr>
          <p:nvPr/>
        </p:nvSpPr>
        <p:spPr bwMode="auto">
          <a:xfrm>
            <a:off x="3492500" y="4365625"/>
            <a:ext cx="5616575" cy="142875"/>
          </a:xfrm>
          <a:custGeom>
            <a:avLst/>
            <a:gdLst>
              <a:gd name="T0" fmla="*/ 0 w 3039"/>
              <a:gd name="T1" fmla="*/ 2147483647 h 234"/>
              <a:gd name="T2" fmla="*/ 2147483647 w 3039"/>
              <a:gd name="T3" fmla="*/ 2147483647 h 234"/>
              <a:gd name="T4" fmla="*/ 2147483647 w 3039"/>
              <a:gd name="T5" fmla="*/ 2147483647 h 234"/>
              <a:gd name="T6" fmla="*/ 2147483647 w 3039"/>
              <a:gd name="T7" fmla="*/ 2147483647 h 234"/>
              <a:gd name="T8" fmla="*/ 2147483647 w 3039"/>
              <a:gd name="T9" fmla="*/ 2147483647 h 234"/>
              <a:gd name="T10" fmla="*/ 2147483647 w 3039"/>
              <a:gd name="T11" fmla="*/ 2147483647 h 234"/>
              <a:gd name="T12" fmla="*/ 2147483647 w 3039"/>
              <a:gd name="T13" fmla="*/ 2147483647 h 234"/>
              <a:gd name="T14" fmla="*/ 2147483647 w 3039"/>
              <a:gd name="T15" fmla="*/ 2147483647 h 234"/>
              <a:gd name="T16" fmla="*/ 0 60000 65536"/>
              <a:gd name="T17" fmla="*/ 0 60000 65536"/>
              <a:gd name="T18" fmla="*/ 0 60000 65536"/>
              <a:gd name="T19" fmla="*/ 0 60000 65536"/>
              <a:gd name="T20" fmla="*/ 0 60000 65536"/>
              <a:gd name="T21" fmla="*/ 0 60000 65536"/>
              <a:gd name="T22" fmla="*/ 0 60000 65536"/>
              <a:gd name="T23" fmla="*/ 0 60000 65536"/>
              <a:gd name="T24" fmla="*/ 0 w 3039"/>
              <a:gd name="T25" fmla="*/ 0 h 234"/>
              <a:gd name="T26" fmla="*/ 3039 w 3039"/>
              <a:gd name="T27" fmla="*/ 234 h 2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39" h="234">
                <a:moveTo>
                  <a:pt x="0" y="166"/>
                </a:moveTo>
                <a:cubicBezTo>
                  <a:pt x="196" y="120"/>
                  <a:pt x="393" y="75"/>
                  <a:pt x="589" y="75"/>
                </a:cubicBezTo>
                <a:cubicBezTo>
                  <a:pt x="785" y="75"/>
                  <a:pt x="1028" y="143"/>
                  <a:pt x="1179" y="166"/>
                </a:cubicBezTo>
                <a:cubicBezTo>
                  <a:pt x="1330" y="189"/>
                  <a:pt x="1345" y="234"/>
                  <a:pt x="1496" y="211"/>
                </a:cubicBezTo>
                <a:cubicBezTo>
                  <a:pt x="1647" y="188"/>
                  <a:pt x="1950" y="60"/>
                  <a:pt x="2086" y="30"/>
                </a:cubicBezTo>
                <a:cubicBezTo>
                  <a:pt x="2222" y="0"/>
                  <a:pt x="2215" y="23"/>
                  <a:pt x="2313" y="30"/>
                </a:cubicBezTo>
                <a:cubicBezTo>
                  <a:pt x="2411" y="37"/>
                  <a:pt x="2555" y="45"/>
                  <a:pt x="2676" y="75"/>
                </a:cubicBezTo>
                <a:cubicBezTo>
                  <a:pt x="2797" y="105"/>
                  <a:pt x="2971" y="188"/>
                  <a:pt x="3039" y="21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77830" name="Freeform 6"/>
          <p:cNvSpPr>
            <a:spLocks/>
          </p:cNvSpPr>
          <p:nvPr/>
        </p:nvSpPr>
        <p:spPr bwMode="auto">
          <a:xfrm>
            <a:off x="7392988" y="3589338"/>
            <a:ext cx="1666875" cy="946150"/>
          </a:xfrm>
          <a:custGeom>
            <a:avLst/>
            <a:gdLst>
              <a:gd name="T0" fmla="*/ 2147483647 w 1050"/>
              <a:gd name="T1" fmla="*/ 2147483647 h 596"/>
              <a:gd name="T2" fmla="*/ 2147483647 w 1050"/>
              <a:gd name="T3" fmla="*/ 2147483647 h 596"/>
              <a:gd name="T4" fmla="*/ 0 w 1050"/>
              <a:gd name="T5" fmla="*/ 2147483647 h 596"/>
              <a:gd name="T6" fmla="*/ 2147483647 w 1050"/>
              <a:gd name="T7" fmla="*/ 2147483647 h 596"/>
              <a:gd name="T8" fmla="*/ 2147483647 w 1050"/>
              <a:gd name="T9" fmla="*/ 2147483647 h 596"/>
              <a:gd name="T10" fmla="*/ 2147483647 w 1050"/>
              <a:gd name="T11" fmla="*/ 2147483647 h 596"/>
              <a:gd name="T12" fmla="*/ 2147483647 w 1050"/>
              <a:gd name="T13" fmla="*/ 2147483647 h 596"/>
              <a:gd name="T14" fmla="*/ 2147483647 w 1050"/>
              <a:gd name="T15" fmla="*/ 2147483647 h 596"/>
              <a:gd name="T16" fmla="*/ 2147483647 w 1050"/>
              <a:gd name="T17" fmla="*/ 2147483647 h 5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0"/>
              <a:gd name="T28" fmla="*/ 0 h 596"/>
              <a:gd name="T29" fmla="*/ 1050 w 1050"/>
              <a:gd name="T30" fmla="*/ 596 h 5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0" h="596">
                <a:moveTo>
                  <a:pt x="166" y="492"/>
                </a:moveTo>
                <a:cubicBezTo>
                  <a:pt x="154" y="457"/>
                  <a:pt x="110" y="416"/>
                  <a:pt x="78" y="394"/>
                </a:cubicBezTo>
                <a:cubicBezTo>
                  <a:pt x="47" y="350"/>
                  <a:pt x="19" y="343"/>
                  <a:pt x="0" y="287"/>
                </a:cubicBezTo>
                <a:cubicBezTo>
                  <a:pt x="14" y="233"/>
                  <a:pt x="7" y="211"/>
                  <a:pt x="49" y="170"/>
                </a:cubicBezTo>
                <a:cubicBezTo>
                  <a:pt x="348" y="173"/>
                  <a:pt x="715" y="0"/>
                  <a:pt x="947" y="189"/>
                </a:cubicBezTo>
                <a:cubicBezTo>
                  <a:pt x="1008" y="239"/>
                  <a:pt x="922" y="206"/>
                  <a:pt x="996" y="228"/>
                </a:cubicBezTo>
                <a:cubicBezTo>
                  <a:pt x="1050" y="313"/>
                  <a:pt x="989" y="418"/>
                  <a:pt x="1044" y="502"/>
                </a:cubicBezTo>
                <a:cubicBezTo>
                  <a:pt x="1015" y="596"/>
                  <a:pt x="832" y="533"/>
                  <a:pt x="781" y="531"/>
                </a:cubicBezTo>
                <a:cubicBezTo>
                  <a:pt x="690" y="499"/>
                  <a:pt x="213" y="492"/>
                  <a:pt x="166" y="492"/>
                </a:cubicBezTo>
                <a:close/>
              </a:path>
            </a:pathLst>
          </a:custGeom>
          <a:solidFill>
            <a:schemeClr val="bg1"/>
          </a:solidFill>
          <a:ln w="9525">
            <a:solidFill>
              <a:schemeClr val="tx1"/>
            </a:solidFill>
            <a:round/>
            <a:headEnd/>
            <a:tailEnd/>
          </a:ln>
        </p:spPr>
        <p:txBody>
          <a:bodyPr/>
          <a:lstStyle/>
          <a:p>
            <a:endParaRPr lang="it-IT"/>
          </a:p>
        </p:txBody>
      </p:sp>
      <p:sp>
        <p:nvSpPr>
          <p:cNvPr id="77831" name="Freeform 7"/>
          <p:cNvSpPr>
            <a:spLocks/>
          </p:cNvSpPr>
          <p:nvPr/>
        </p:nvSpPr>
        <p:spPr bwMode="auto">
          <a:xfrm>
            <a:off x="3517900" y="4032250"/>
            <a:ext cx="1465263" cy="446088"/>
          </a:xfrm>
          <a:custGeom>
            <a:avLst/>
            <a:gdLst>
              <a:gd name="T0" fmla="*/ 0 w 923"/>
              <a:gd name="T1" fmla="*/ 2147483647 h 281"/>
              <a:gd name="T2" fmla="*/ 2147483647 w 923"/>
              <a:gd name="T3" fmla="*/ 2147483647 h 281"/>
              <a:gd name="T4" fmla="*/ 2147483647 w 923"/>
              <a:gd name="T5" fmla="*/ 2147483647 h 281"/>
              <a:gd name="T6" fmla="*/ 2147483647 w 923"/>
              <a:gd name="T7" fmla="*/ 2147483647 h 281"/>
              <a:gd name="T8" fmla="*/ 2147483647 w 923"/>
              <a:gd name="T9" fmla="*/ 2147483647 h 281"/>
              <a:gd name="T10" fmla="*/ 2147483647 w 923"/>
              <a:gd name="T11" fmla="*/ 2147483647 h 281"/>
              <a:gd name="T12" fmla="*/ 2147483647 w 923"/>
              <a:gd name="T13" fmla="*/ 2147483647 h 281"/>
              <a:gd name="T14" fmla="*/ 2147483647 w 923"/>
              <a:gd name="T15" fmla="*/ 2147483647 h 281"/>
              <a:gd name="T16" fmla="*/ 2147483647 w 923"/>
              <a:gd name="T17" fmla="*/ 2147483647 h 281"/>
              <a:gd name="T18" fmla="*/ 2147483647 w 923"/>
              <a:gd name="T19" fmla="*/ 2147483647 h 281"/>
              <a:gd name="T20" fmla="*/ 2147483647 w 923"/>
              <a:gd name="T21" fmla="*/ 2147483647 h 2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23"/>
              <a:gd name="T34" fmla="*/ 0 h 281"/>
              <a:gd name="T35" fmla="*/ 923 w 923"/>
              <a:gd name="T36" fmla="*/ 281 h 2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23" h="281">
                <a:moveTo>
                  <a:pt x="0" y="281"/>
                </a:moveTo>
                <a:cubicBezTo>
                  <a:pt x="3" y="236"/>
                  <a:pt x="5" y="190"/>
                  <a:pt x="10" y="145"/>
                </a:cubicBezTo>
                <a:cubicBezTo>
                  <a:pt x="23" y="41"/>
                  <a:pt x="246" y="50"/>
                  <a:pt x="293" y="47"/>
                </a:cubicBezTo>
                <a:cubicBezTo>
                  <a:pt x="428" y="0"/>
                  <a:pt x="438" y="30"/>
                  <a:pt x="664" y="37"/>
                </a:cubicBezTo>
                <a:cubicBezTo>
                  <a:pt x="671" y="47"/>
                  <a:pt x="679" y="56"/>
                  <a:pt x="684" y="67"/>
                </a:cubicBezTo>
                <a:cubicBezTo>
                  <a:pt x="689" y="79"/>
                  <a:pt x="682" y="98"/>
                  <a:pt x="693" y="106"/>
                </a:cubicBezTo>
                <a:cubicBezTo>
                  <a:pt x="709" y="117"/>
                  <a:pt x="732" y="112"/>
                  <a:pt x="752" y="115"/>
                </a:cubicBezTo>
                <a:cubicBezTo>
                  <a:pt x="788" y="127"/>
                  <a:pt x="817" y="133"/>
                  <a:pt x="849" y="155"/>
                </a:cubicBezTo>
                <a:cubicBezTo>
                  <a:pt x="856" y="165"/>
                  <a:pt x="860" y="177"/>
                  <a:pt x="869" y="184"/>
                </a:cubicBezTo>
                <a:cubicBezTo>
                  <a:pt x="877" y="190"/>
                  <a:pt x="890" y="188"/>
                  <a:pt x="898" y="194"/>
                </a:cubicBezTo>
                <a:cubicBezTo>
                  <a:pt x="923" y="214"/>
                  <a:pt x="918" y="225"/>
                  <a:pt x="918" y="252"/>
                </a:cubicBezTo>
              </a:path>
            </a:pathLst>
          </a:custGeom>
          <a:solidFill>
            <a:srgbClr val="993300"/>
          </a:solidFill>
          <a:ln w="9525">
            <a:solidFill>
              <a:srgbClr val="800000"/>
            </a:solidFill>
            <a:round/>
            <a:headEnd/>
            <a:tailEnd/>
          </a:ln>
        </p:spPr>
        <p:txBody>
          <a:bodyPr/>
          <a:lstStyle/>
          <a:p>
            <a:endParaRPr lang="it-IT"/>
          </a:p>
        </p:txBody>
      </p:sp>
      <p:sp>
        <p:nvSpPr>
          <p:cNvPr id="77832" name="Freeform 8"/>
          <p:cNvSpPr>
            <a:spLocks/>
          </p:cNvSpPr>
          <p:nvPr/>
        </p:nvSpPr>
        <p:spPr bwMode="auto">
          <a:xfrm>
            <a:off x="3971925" y="3044825"/>
            <a:ext cx="395288" cy="1103313"/>
          </a:xfrm>
          <a:custGeom>
            <a:avLst/>
            <a:gdLst>
              <a:gd name="T0" fmla="*/ 2147483647 w 249"/>
              <a:gd name="T1" fmla="*/ 2147483647 h 695"/>
              <a:gd name="T2" fmla="*/ 2147483647 w 249"/>
              <a:gd name="T3" fmla="*/ 2147483647 h 695"/>
              <a:gd name="T4" fmla="*/ 2147483647 w 249"/>
              <a:gd name="T5" fmla="*/ 2147483647 h 695"/>
              <a:gd name="T6" fmla="*/ 2147483647 w 249"/>
              <a:gd name="T7" fmla="*/ 2147483647 h 695"/>
              <a:gd name="T8" fmla="*/ 2147483647 w 249"/>
              <a:gd name="T9" fmla="*/ 2147483647 h 695"/>
              <a:gd name="T10" fmla="*/ 2147483647 w 249"/>
              <a:gd name="T11" fmla="*/ 2147483647 h 695"/>
              <a:gd name="T12" fmla="*/ 2147483647 w 249"/>
              <a:gd name="T13" fmla="*/ 2147483647 h 695"/>
              <a:gd name="T14" fmla="*/ 2147483647 w 249"/>
              <a:gd name="T15" fmla="*/ 2147483647 h 695"/>
              <a:gd name="T16" fmla="*/ 2147483647 w 249"/>
              <a:gd name="T17" fmla="*/ 2147483647 h 6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9"/>
              <a:gd name="T28" fmla="*/ 0 h 695"/>
              <a:gd name="T29" fmla="*/ 249 w 249"/>
              <a:gd name="T30" fmla="*/ 695 h 6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9" h="695">
                <a:moveTo>
                  <a:pt x="15" y="650"/>
                </a:moveTo>
                <a:cubicBezTo>
                  <a:pt x="0" y="605"/>
                  <a:pt x="0" y="453"/>
                  <a:pt x="15" y="378"/>
                </a:cubicBezTo>
                <a:cubicBezTo>
                  <a:pt x="30" y="303"/>
                  <a:pt x="68" y="257"/>
                  <a:pt x="106" y="197"/>
                </a:cubicBezTo>
                <a:cubicBezTo>
                  <a:pt x="144" y="137"/>
                  <a:pt x="235" y="0"/>
                  <a:pt x="242" y="15"/>
                </a:cubicBezTo>
                <a:cubicBezTo>
                  <a:pt x="249" y="30"/>
                  <a:pt x="174" y="211"/>
                  <a:pt x="151" y="287"/>
                </a:cubicBezTo>
                <a:cubicBezTo>
                  <a:pt x="128" y="363"/>
                  <a:pt x="113" y="424"/>
                  <a:pt x="106" y="469"/>
                </a:cubicBezTo>
                <a:cubicBezTo>
                  <a:pt x="99" y="514"/>
                  <a:pt x="106" y="530"/>
                  <a:pt x="106" y="560"/>
                </a:cubicBezTo>
                <a:cubicBezTo>
                  <a:pt x="106" y="590"/>
                  <a:pt x="121" y="635"/>
                  <a:pt x="106" y="650"/>
                </a:cubicBezTo>
                <a:cubicBezTo>
                  <a:pt x="91" y="665"/>
                  <a:pt x="30" y="695"/>
                  <a:pt x="15" y="650"/>
                </a:cubicBezTo>
                <a:close/>
              </a:path>
            </a:pathLst>
          </a:custGeom>
          <a:solidFill>
            <a:srgbClr val="FF9900"/>
          </a:solidFill>
          <a:ln w="9525">
            <a:solidFill>
              <a:schemeClr val="tx1"/>
            </a:solidFill>
            <a:round/>
            <a:headEnd/>
            <a:tailEnd/>
          </a:ln>
        </p:spPr>
        <p:txBody>
          <a:bodyPr/>
          <a:lstStyle/>
          <a:p>
            <a:endParaRPr lang="it-IT"/>
          </a:p>
        </p:txBody>
      </p:sp>
      <p:sp>
        <p:nvSpPr>
          <p:cNvPr id="77833" name="Freeform 9"/>
          <p:cNvSpPr>
            <a:spLocks/>
          </p:cNvSpPr>
          <p:nvPr/>
        </p:nvSpPr>
        <p:spPr bwMode="auto">
          <a:xfrm>
            <a:off x="4356100" y="3044825"/>
            <a:ext cx="660400" cy="263525"/>
          </a:xfrm>
          <a:custGeom>
            <a:avLst/>
            <a:gdLst>
              <a:gd name="T0" fmla="*/ 0 w 416"/>
              <a:gd name="T1" fmla="*/ 2147483647 h 166"/>
              <a:gd name="T2" fmla="*/ 2147483647 w 416"/>
              <a:gd name="T3" fmla="*/ 2147483647 h 166"/>
              <a:gd name="T4" fmla="*/ 2147483647 w 416"/>
              <a:gd name="T5" fmla="*/ 2147483647 h 166"/>
              <a:gd name="T6" fmla="*/ 2147483647 w 416"/>
              <a:gd name="T7" fmla="*/ 2147483647 h 166"/>
              <a:gd name="T8" fmla="*/ 2147483647 w 416"/>
              <a:gd name="T9" fmla="*/ 2147483647 h 166"/>
              <a:gd name="T10" fmla="*/ 2147483647 w 416"/>
              <a:gd name="T11" fmla="*/ 2147483647 h 166"/>
              <a:gd name="T12" fmla="*/ 2147483647 w 416"/>
              <a:gd name="T13" fmla="*/ 2147483647 h 166"/>
              <a:gd name="T14" fmla="*/ 0 w 416"/>
              <a:gd name="T15" fmla="*/ 2147483647 h 166"/>
              <a:gd name="T16" fmla="*/ 0 60000 65536"/>
              <a:gd name="T17" fmla="*/ 0 60000 65536"/>
              <a:gd name="T18" fmla="*/ 0 60000 65536"/>
              <a:gd name="T19" fmla="*/ 0 60000 65536"/>
              <a:gd name="T20" fmla="*/ 0 60000 65536"/>
              <a:gd name="T21" fmla="*/ 0 60000 65536"/>
              <a:gd name="T22" fmla="*/ 0 60000 65536"/>
              <a:gd name="T23" fmla="*/ 0 60000 65536"/>
              <a:gd name="T24" fmla="*/ 0 w 416"/>
              <a:gd name="T25" fmla="*/ 0 h 166"/>
              <a:gd name="T26" fmla="*/ 416 w 416"/>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6" h="166">
                <a:moveTo>
                  <a:pt x="0" y="15"/>
                </a:moveTo>
                <a:cubicBezTo>
                  <a:pt x="0" y="0"/>
                  <a:pt x="76" y="7"/>
                  <a:pt x="136" y="15"/>
                </a:cubicBezTo>
                <a:cubicBezTo>
                  <a:pt x="196" y="23"/>
                  <a:pt x="318" y="38"/>
                  <a:pt x="363" y="61"/>
                </a:cubicBezTo>
                <a:cubicBezTo>
                  <a:pt x="408" y="84"/>
                  <a:pt x="416" y="136"/>
                  <a:pt x="408" y="151"/>
                </a:cubicBezTo>
                <a:cubicBezTo>
                  <a:pt x="400" y="166"/>
                  <a:pt x="347" y="151"/>
                  <a:pt x="317" y="151"/>
                </a:cubicBezTo>
                <a:cubicBezTo>
                  <a:pt x="287" y="151"/>
                  <a:pt x="257" y="158"/>
                  <a:pt x="227" y="151"/>
                </a:cubicBezTo>
                <a:cubicBezTo>
                  <a:pt x="197" y="144"/>
                  <a:pt x="174" y="129"/>
                  <a:pt x="136" y="106"/>
                </a:cubicBezTo>
                <a:cubicBezTo>
                  <a:pt x="98" y="83"/>
                  <a:pt x="0" y="30"/>
                  <a:pt x="0" y="15"/>
                </a:cubicBezTo>
                <a:close/>
              </a:path>
            </a:pathLst>
          </a:custGeom>
          <a:solidFill>
            <a:schemeClr val="accent1"/>
          </a:solidFill>
          <a:ln w="9525">
            <a:solidFill>
              <a:schemeClr val="tx1"/>
            </a:solidFill>
            <a:round/>
            <a:headEnd/>
            <a:tailEnd/>
          </a:ln>
        </p:spPr>
        <p:txBody>
          <a:bodyPr/>
          <a:lstStyle/>
          <a:p>
            <a:endParaRPr lang="it-IT"/>
          </a:p>
        </p:txBody>
      </p:sp>
      <p:sp>
        <p:nvSpPr>
          <p:cNvPr id="77834" name="Freeform 10"/>
          <p:cNvSpPr>
            <a:spLocks/>
          </p:cNvSpPr>
          <p:nvPr/>
        </p:nvSpPr>
        <p:spPr bwMode="auto">
          <a:xfrm rot="3557303">
            <a:off x="4086226" y="3340100"/>
            <a:ext cx="660400" cy="263525"/>
          </a:xfrm>
          <a:custGeom>
            <a:avLst/>
            <a:gdLst>
              <a:gd name="T0" fmla="*/ 0 w 416"/>
              <a:gd name="T1" fmla="*/ 2147483647 h 166"/>
              <a:gd name="T2" fmla="*/ 2147483647 w 416"/>
              <a:gd name="T3" fmla="*/ 2147483647 h 166"/>
              <a:gd name="T4" fmla="*/ 2147483647 w 416"/>
              <a:gd name="T5" fmla="*/ 2147483647 h 166"/>
              <a:gd name="T6" fmla="*/ 2147483647 w 416"/>
              <a:gd name="T7" fmla="*/ 2147483647 h 166"/>
              <a:gd name="T8" fmla="*/ 2147483647 w 416"/>
              <a:gd name="T9" fmla="*/ 2147483647 h 166"/>
              <a:gd name="T10" fmla="*/ 2147483647 w 416"/>
              <a:gd name="T11" fmla="*/ 2147483647 h 166"/>
              <a:gd name="T12" fmla="*/ 2147483647 w 416"/>
              <a:gd name="T13" fmla="*/ 2147483647 h 166"/>
              <a:gd name="T14" fmla="*/ 0 w 416"/>
              <a:gd name="T15" fmla="*/ 2147483647 h 166"/>
              <a:gd name="T16" fmla="*/ 0 60000 65536"/>
              <a:gd name="T17" fmla="*/ 0 60000 65536"/>
              <a:gd name="T18" fmla="*/ 0 60000 65536"/>
              <a:gd name="T19" fmla="*/ 0 60000 65536"/>
              <a:gd name="T20" fmla="*/ 0 60000 65536"/>
              <a:gd name="T21" fmla="*/ 0 60000 65536"/>
              <a:gd name="T22" fmla="*/ 0 60000 65536"/>
              <a:gd name="T23" fmla="*/ 0 60000 65536"/>
              <a:gd name="T24" fmla="*/ 0 w 416"/>
              <a:gd name="T25" fmla="*/ 0 h 166"/>
              <a:gd name="T26" fmla="*/ 416 w 416"/>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6" h="166">
                <a:moveTo>
                  <a:pt x="0" y="15"/>
                </a:moveTo>
                <a:cubicBezTo>
                  <a:pt x="0" y="0"/>
                  <a:pt x="76" y="7"/>
                  <a:pt x="136" y="15"/>
                </a:cubicBezTo>
                <a:cubicBezTo>
                  <a:pt x="196" y="23"/>
                  <a:pt x="318" y="38"/>
                  <a:pt x="363" y="61"/>
                </a:cubicBezTo>
                <a:cubicBezTo>
                  <a:pt x="408" y="84"/>
                  <a:pt x="416" y="136"/>
                  <a:pt x="408" y="151"/>
                </a:cubicBezTo>
                <a:cubicBezTo>
                  <a:pt x="400" y="166"/>
                  <a:pt x="347" y="151"/>
                  <a:pt x="317" y="151"/>
                </a:cubicBezTo>
                <a:cubicBezTo>
                  <a:pt x="287" y="151"/>
                  <a:pt x="257" y="158"/>
                  <a:pt x="227" y="151"/>
                </a:cubicBezTo>
                <a:cubicBezTo>
                  <a:pt x="197" y="144"/>
                  <a:pt x="174" y="129"/>
                  <a:pt x="136" y="106"/>
                </a:cubicBezTo>
                <a:cubicBezTo>
                  <a:pt x="98" y="83"/>
                  <a:pt x="0" y="30"/>
                  <a:pt x="0" y="15"/>
                </a:cubicBezTo>
                <a:close/>
              </a:path>
            </a:pathLst>
          </a:custGeom>
          <a:solidFill>
            <a:schemeClr val="accent1"/>
          </a:solidFill>
          <a:ln w="9525">
            <a:solidFill>
              <a:schemeClr val="tx1"/>
            </a:solidFill>
            <a:round/>
            <a:headEnd/>
            <a:tailEnd/>
          </a:ln>
        </p:spPr>
        <p:txBody>
          <a:bodyPr/>
          <a:lstStyle/>
          <a:p>
            <a:endParaRPr lang="it-IT"/>
          </a:p>
        </p:txBody>
      </p:sp>
      <p:sp>
        <p:nvSpPr>
          <p:cNvPr id="77835" name="Freeform 11"/>
          <p:cNvSpPr>
            <a:spLocks/>
          </p:cNvSpPr>
          <p:nvPr/>
        </p:nvSpPr>
        <p:spPr bwMode="auto">
          <a:xfrm rot="-8519278">
            <a:off x="3868738" y="2690813"/>
            <a:ext cx="660400" cy="263525"/>
          </a:xfrm>
          <a:custGeom>
            <a:avLst/>
            <a:gdLst>
              <a:gd name="T0" fmla="*/ 0 w 416"/>
              <a:gd name="T1" fmla="*/ 2147483647 h 166"/>
              <a:gd name="T2" fmla="*/ 2147483647 w 416"/>
              <a:gd name="T3" fmla="*/ 2147483647 h 166"/>
              <a:gd name="T4" fmla="*/ 2147483647 w 416"/>
              <a:gd name="T5" fmla="*/ 2147483647 h 166"/>
              <a:gd name="T6" fmla="*/ 2147483647 w 416"/>
              <a:gd name="T7" fmla="*/ 2147483647 h 166"/>
              <a:gd name="T8" fmla="*/ 2147483647 w 416"/>
              <a:gd name="T9" fmla="*/ 2147483647 h 166"/>
              <a:gd name="T10" fmla="*/ 2147483647 w 416"/>
              <a:gd name="T11" fmla="*/ 2147483647 h 166"/>
              <a:gd name="T12" fmla="*/ 2147483647 w 416"/>
              <a:gd name="T13" fmla="*/ 2147483647 h 166"/>
              <a:gd name="T14" fmla="*/ 0 w 416"/>
              <a:gd name="T15" fmla="*/ 2147483647 h 166"/>
              <a:gd name="T16" fmla="*/ 0 60000 65536"/>
              <a:gd name="T17" fmla="*/ 0 60000 65536"/>
              <a:gd name="T18" fmla="*/ 0 60000 65536"/>
              <a:gd name="T19" fmla="*/ 0 60000 65536"/>
              <a:gd name="T20" fmla="*/ 0 60000 65536"/>
              <a:gd name="T21" fmla="*/ 0 60000 65536"/>
              <a:gd name="T22" fmla="*/ 0 60000 65536"/>
              <a:gd name="T23" fmla="*/ 0 60000 65536"/>
              <a:gd name="T24" fmla="*/ 0 w 416"/>
              <a:gd name="T25" fmla="*/ 0 h 166"/>
              <a:gd name="T26" fmla="*/ 416 w 416"/>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6" h="166">
                <a:moveTo>
                  <a:pt x="0" y="15"/>
                </a:moveTo>
                <a:cubicBezTo>
                  <a:pt x="0" y="0"/>
                  <a:pt x="76" y="7"/>
                  <a:pt x="136" y="15"/>
                </a:cubicBezTo>
                <a:cubicBezTo>
                  <a:pt x="196" y="23"/>
                  <a:pt x="318" y="38"/>
                  <a:pt x="363" y="61"/>
                </a:cubicBezTo>
                <a:cubicBezTo>
                  <a:pt x="408" y="84"/>
                  <a:pt x="416" y="136"/>
                  <a:pt x="408" y="151"/>
                </a:cubicBezTo>
                <a:cubicBezTo>
                  <a:pt x="400" y="166"/>
                  <a:pt x="347" y="151"/>
                  <a:pt x="317" y="151"/>
                </a:cubicBezTo>
                <a:cubicBezTo>
                  <a:pt x="287" y="151"/>
                  <a:pt x="257" y="158"/>
                  <a:pt x="227" y="151"/>
                </a:cubicBezTo>
                <a:cubicBezTo>
                  <a:pt x="197" y="144"/>
                  <a:pt x="174" y="129"/>
                  <a:pt x="136" y="106"/>
                </a:cubicBezTo>
                <a:cubicBezTo>
                  <a:pt x="98" y="83"/>
                  <a:pt x="0" y="30"/>
                  <a:pt x="0" y="15"/>
                </a:cubicBezTo>
                <a:close/>
              </a:path>
            </a:pathLst>
          </a:custGeom>
          <a:solidFill>
            <a:schemeClr val="accent1"/>
          </a:solidFill>
          <a:ln w="9525">
            <a:solidFill>
              <a:schemeClr val="tx1"/>
            </a:solidFill>
            <a:round/>
            <a:headEnd/>
            <a:tailEnd/>
          </a:ln>
        </p:spPr>
        <p:txBody>
          <a:bodyPr/>
          <a:lstStyle/>
          <a:p>
            <a:endParaRPr lang="it-IT"/>
          </a:p>
        </p:txBody>
      </p:sp>
      <p:sp>
        <p:nvSpPr>
          <p:cNvPr id="77836" name="Freeform 12"/>
          <p:cNvSpPr>
            <a:spLocks/>
          </p:cNvSpPr>
          <p:nvPr/>
        </p:nvSpPr>
        <p:spPr bwMode="auto">
          <a:xfrm rot="8755368">
            <a:off x="3635375" y="3068638"/>
            <a:ext cx="660400" cy="263525"/>
          </a:xfrm>
          <a:custGeom>
            <a:avLst/>
            <a:gdLst>
              <a:gd name="T0" fmla="*/ 0 w 416"/>
              <a:gd name="T1" fmla="*/ 2147483647 h 166"/>
              <a:gd name="T2" fmla="*/ 2147483647 w 416"/>
              <a:gd name="T3" fmla="*/ 2147483647 h 166"/>
              <a:gd name="T4" fmla="*/ 2147483647 w 416"/>
              <a:gd name="T5" fmla="*/ 2147483647 h 166"/>
              <a:gd name="T6" fmla="*/ 2147483647 w 416"/>
              <a:gd name="T7" fmla="*/ 2147483647 h 166"/>
              <a:gd name="T8" fmla="*/ 2147483647 w 416"/>
              <a:gd name="T9" fmla="*/ 2147483647 h 166"/>
              <a:gd name="T10" fmla="*/ 2147483647 w 416"/>
              <a:gd name="T11" fmla="*/ 2147483647 h 166"/>
              <a:gd name="T12" fmla="*/ 2147483647 w 416"/>
              <a:gd name="T13" fmla="*/ 2147483647 h 166"/>
              <a:gd name="T14" fmla="*/ 0 w 416"/>
              <a:gd name="T15" fmla="*/ 2147483647 h 166"/>
              <a:gd name="T16" fmla="*/ 0 60000 65536"/>
              <a:gd name="T17" fmla="*/ 0 60000 65536"/>
              <a:gd name="T18" fmla="*/ 0 60000 65536"/>
              <a:gd name="T19" fmla="*/ 0 60000 65536"/>
              <a:gd name="T20" fmla="*/ 0 60000 65536"/>
              <a:gd name="T21" fmla="*/ 0 60000 65536"/>
              <a:gd name="T22" fmla="*/ 0 60000 65536"/>
              <a:gd name="T23" fmla="*/ 0 60000 65536"/>
              <a:gd name="T24" fmla="*/ 0 w 416"/>
              <a:gd name="T25" fmla="*/ 0 h 166"/>
              <a:gd name="T26" fmla="*/ 416 w 416"/>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6" h="166">
                <a:moveTo>
                  <a:pt x="0" y="15"/>
                </a:moveTo>
                <a:cubicBezTo>
                  <a:pt x="0" y="0"/>
                  <a:pt x="76" y="7"/>
                  <a:pt x="136" y="15"/>
                </a:cubicBezTo>
                <a:cubicBezTo>
                  <a:pt x="196" y="23"/>
                  <a:pt x="318" y="38"/>
                  <a:pt x="363" y="61"/>
                </a:cubicBezTo>
                <a:cubicBezTo>
                  <a:pt x="408" y="84"/>
                  <a:pt x="416" y="136"/>
                  <a:pt x="408" y="151"/>
                </a:cubicBezTo>
                <a:cubicBezTo>
                  <a:pt x="400" y="166"/>
                  <a:pt x="347" y="151"/>
                  <a:pt x="317" y="151"/>
                </a:cubicBezTo>
                <a:cubicBezTo>
                  <a:pt x="287" y="151"/>
                  <a:pt x="257" y="158"/>
                  <a:pt x="227" y="151"/>
                </a:cubicBezTo>
                <a:cubicBezTo>
                  <a:pt x="197" y="144"/>
                  <a:pt x="174" y="129"/>
                  <a:pt x="136" y="106"/>
                </a:cubicBezTo>
                <a:cubicBezTo>
                  <a:pt x="98" y="83"/>
                  <a:pt x="0" y="30"/>
                  <a:pt x="0" y="15"/>
                </a:cubicBezTo>
                <a:close/>
              </a:path>
            </a:pathLst>
          </a:custGeom>
          <a:solidFill>
            <a:schemeClr val="accent1"/>
          </a:solidFill>
          <a:ln w="9525">
            <a:solidFill>
              <a:schemeClr val="tx1"/>
            </a:solidFill>
            <a:round/>
            <a:headEnd/>
            <a:tailEnd/>
          </a:ln>
        </p:spPr>
        <p:txBody>
          <a:bodyPr/>
          <a:lstStyle/>
          <a:p>
            <a:endParaRPr lang="it-IT"/>
          </a:p>
        </p:txBody>
      </p:sp>
      <p:pic>
        <p:nvPicPr>
          <p:cNvPr id="77837" name="Picture 13" descr="MCj0406172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463" y="2060575"/>
            <a:ext cx="105568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8" name="AutoShape 14"/>
          <p:cNvSpPr>
            <a:spLocks noChangeArrowheads="1"/>
          </p:cNvSpPr>
          <p:nvPr/>
        </p:nvSpPr>
        <p:spPr bwMode="auto">
          <a:xfrm rot="10800000">
            <a:off x="6877050" y="4508500"/>
            <a:ext cx="1439863" cy="18732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CCFFFF"/>
          </a:solidFill>
          <a:ln w="9525">
            <a:solidFill>
              <a:schemeClr val="tx1"/>
            </a:solidFill>
            <a:miter lim="800000"/>
            <a:headEnd/>
            <a:tailEnd/>
          </a:ln>
        </p:spPr>
        <p:txBody>
          <a:bodyPr wrap="none" anchor="ctr"/>
          <a:lstStyle/>
          <a:p>
            <a:endParaRPr lang="it-IT"/>
          </a:p>
        </p:txBody>
      </p:sp>
      <p:sp>
        <p:nvSpPr>
          <p:cNvPr id="77839" name="AutoShape 15"/>
          <p:cNvSpPr>
            <a:spLocks noChangeArrowheads="1"/>
          </p:cNvSpPr>
          <p:nvPr/>
        </p:nvSpPr>
        <p:spPr bwMode="auto">
          <a:xfrm rot="-5400000">
            <a:off x="4464050" y="4760913"/>
            <a:ext cx="1439863" cy="15128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gradFill rotWithShape="1">
            <a:gsLst>
              <a:gs pos="0">
                <a:srgbClr val="FF3300"/>
              </a:gs>
              <a:gs pos="100000">
                <a:srgbClr val="CCFFFF"/>
              </a:gs>
            </a:gsLst>
            <a:lin ang="5400000" scaled="1"/>
          </a:gradFill>
          <a:ln w="9525">
            <a:solidFill>
              <a:schemeClr val="tx1"/>
            </a:solidFill>
            <a:miter lim="800000"/>
            <a:headEnd/>
            <a:tailEnd/>
          </a:ln>
        </p:spPr>
        <p:txBody>
          <a:bodyPr wrap="none" anchor="ctr"/>
          <a:lstStyle/>
          <a:p>
            <a:endParaRPr lang="it-IT"/>
          </a:p>
        </p:txBody>
      </p:sp>
      <p:sp>
        <p:nvSpPr>
          <p:cNvPr id="77840" name="AutoShape 16"/>
          <p:cNvSpPr>
            <a:spLocks noChangeArrowheads="1"/>
          </p:cNvSpPr>
          <p:nvPr/>
        </p:nvSpPr>
        <p:spPr bwMode="auto">
          <a:xfrm>
            <a:off x="5219700" y="4365625"/>
            <a:ext cx="2447925" cy="647700"/>
          </a:xfrm>
          <a:prstGeom prst="rightArrow">
            <a:avLst>
              <a:gd name="adj1" fmla="val 50000"/>
              <a:gd name="adj2" fmla="val 94485"/>
            </a:avLst>
          </a:prstGeom>
          <a:gradFill rotWithShape="1">
            <a:gsLst>
              <a:gs pos="0">
                <a:srgbClr val="FF3300"/>
              </a:gs>
              <a:gs pos="100000">
                <a:srgbClr val="CCFFCC"/>
              </a:gs>
            </a:gsLst>
            <a:lin ang="0" scaled="1"/>
          </a:gradFill>
          <a:ln w="9525">
            <a:solidFill>
              <a:schemeClr val="tx1"/>
            </a:solidFill>
            <a:miter lim="800000"/>
            <a:headEnd/>
            <a:tailEnd/>
          </a:ln>
          <a:effectLst/>
        </p:spPr>
        <p:txBody>
          <a:bodyPr wrap="none" anchor="ctr"/>
          <a:lstStyle/>
          <a:p>
            <a:pPr algn="ctr" fontAlgn="auto">
              <a:spcBef>
                <a:spcPts val="0"/>
              </a:spcBef>
              <a:spcAft>
                <a:spcPts val="0"/>
              </a:spcAft>
              <a:defRPr/>
            </a:pPr>
            <a:endParaRPr lang="en-US" sz="2200" b="1">
              <a:effectLst>
                <a:outerShdw blurRad="38100" dist="38100" dir="2700000" algn="tl">
                  <a:srgbClr val="000000"/>
                </a:outerShdw>
              </a:effectLst>
              <a:cs typeface="Arial" charset="0"/>
            </a:endParaRPr>
          </a:p>
        </p:txBody>
      </p:sp>
      <p:sp>
        <p:nvSpPr>
          <p:cNvPr id="77841" name="AutoShape 17"/>
          <p:cNvSpPr>
            <a:spLocks noChangeArrowheads="1"/>
          </p:cNvSpPr>
          <p:nvPr/>
        </p:nvSpPr>
        <p:spPr bwMode="auto">
          <a:xfrm rot="10800000">
            <a:off x="7092950" y="4724400"/>
            <a:ext cx="1439863" cy="18732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CCFFFF"/>
          </a:solidFill>
          <a:ln w="9525">
            <a:solidFill>
              <a:schemeClr val="tx1"/>
            </a:solidFill>
            <a:miter lim="800000"/>
            <a:headEnd/>
            <a:tailEnd/>
          </a:ln>
        </p:spPr>
        <p:txBody>
          <a:bodyPr wrap="none" anchor="ctr"/>
          <a:lstStyle/>
          <a:p>
            <a:endParaRPr lang="it-IT"/>
          </a:p>
        </p:txBody>
      </p:sp>
      <p:sp>
        <p:nvSpPr>
          <p:cNvPr id="77842" name="AutoShape 18"/>
          <p:cNvSpPr>
            <a:spLocks noChangeArrowheads="1"/>
          </p:cNvSpPr>
          <p:nvPr/>
        </p:nvSpPr>
        <p:spPr bwMode="auto">
          <a:xfrm rot="-5400000">
            <a:off x="4679950" y="4976813"/>
            <a:ext cx="1439863" cy="15128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gradFill rotWithShape="1">
            <a:gsLst>
              <a:gs pos="0">
                <a:srgbClr val="FF3300"/>
              </a:gs>
              <a:gs pos="100000">
                <a:srgbClr val="CCFFFF"/>
              </a:gs>
            </a:gsLst>
            <a:lin ang="5400000" scaled="1"/>
          </a:gradFill>
          <a:ln w="9525">
            <a:solidFill>
              <a:schemeClr val="tx1"/>
            </a:solidFill>
            <a:miter lim="800000"/>
            <a:headEnd/>
            <a:tailEnd/>
          </a:ln>
        </p:spPr>
        <p:txBody>
          <a:bodyPr wrap="none" anchor="ctr"/>
          <a:lstStyle/>
          <a:p>
            <a:endParaRPr lang="it-IT"/>
          </a:p>
        </p:txBody>
      </p:sp>
      <p:sp>
        <p:nvSpPr>
          <p:cNvPr id="77843" name="AutoShape 19"/>
          <p:cNvSpPr>
            <a:spLocks noChangeArrowheads="1"/>
          </p:cNvSpPr>
          <p:nvPr/>
        </p:nvSpPr>
        <p:spPr bwMode="auto">
          <a:xfrm>
            <a:off x="5435600" y="4581525"/>
            <a:ext cx="2447925" cy="647700"/>
          </a:xfrm>
          <a:prstGeom prst="rightArrow">
            <a:avLst>
              <a:gd name="adj1" fmla="val 50000"/>
              <a:gd name="adj2" fmla="val 94485"/>
            </a:avLst>
          </a:prstGeom>
          <a:gradFill rotWithShape="1">
            <a:gsLst>
              <a:gs pos="0">
                <a:srgbClr val="FF3300"/>
              </a:gs>
              <a:gs pos="100000">
                <a:srgbClr val="CCFFCC"/>
              </a:gs>
            </a:gsLst>
            <a:lin ang="0" scaled="1"/>
          </a:gradFill>
          <a:ln w="9525">
            <a:solidFill>
              <a:schemeClr val="tx1"/>
            </a:solidFill>
            <a:miter lim="800000"/>
            <a:headEnd/>
            <a:tailEnd/>
          </a:ln>
          <a:effectLst/>
        </p:spPr>
        <p:txBody>
          <a:bodyPr wrap="none" anchor="ctr"/>
          <a:lstStyle/>
          <a:p>
            <a:pPr algn="ctr" fontAlgn="auto">
              <a:spcBef>
                <a:spcPts val="0"/>
              </a:spcBef>
              <a:spcAft>
                <a:spcPts val="0"/>
              </a:spcAft>
              <a:defRPr/>
            </a:pPr>
            <a:endParaRPr lang="en-US" sz="2200" b="1">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766445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78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8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78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8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8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78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78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836"/>
                                        </p:tgtEl>
                                        <p:attrNameLst>
                                          <p:attrName>style.visibility</p:attrName>
                                        </p:attrNameLst>
                                      </p:cBhvr>
                                      <p:to>
                                        <p:strVal val="visible"/>
                                      </p:to>
                                    </p:set>
                                  </p:childTnLst>
                                </p:cTn>
                              </p:par>
                            </p:childTnLst>
                          </p:cTn>
                        </p:par>
                        <p:par>
                          <p:cTn id="21" fill="hold" nodeType="afterGroup">
                            <p:stCondLst>
                              <p:cond delay="0"/>
                            </p:stCondLst>
                            <p:childTnLst>
                              <p:par>
                                <p:cTn id="22" presetID="55" presetClass="entr" presetSubtype="0" fill="hold" nodeType="afterEffect">
                                  <p:stCondLst>
                                    <p:cond delay="0"/>
                                  </p:stCondLst>
                                  <p:childTnLst>
                                    <p:set>
                                      <p:cBhvr>
                                        <p:cTn id="23" dur="1" fill="hold">
                                          <p:stCondLst>
                                            <p:cond delay="0"/>
                                          </p:stCondLst>
                                        </p:cTn>
                                        <p:tgtEl>
                                          <p:spTgt spid="77837"/>
                                        </p:tgtEl>
                                        <p:attrNameLst>
                                          <p:attrName>style.visibility</p:attrName>
                                        </p:attrNameLst>
                                      </p:cBhvr>
                                      <p:to>
                                        <p:strVal val="visible"/>
                                      </p:to>
                                    </p:set>
                                    <p:anim calcmode="lin" valueType="num">
                                      <p:cBhvr>
                                        <p:cTn id="24" dur="2000" fill="hold"/>
                                        <p:tgtEl>
                                          <p:spTgt spid="77837"/>
                                        </p:tgtEl>
                                        <p:attrNameLst>
                                          <p:attrName>ppt_w</p:attrName>
                                        </p:attrNameLst>
                                      </p:cBhvr>
                                      <p:tavLst>
                                        <p:tav tm="0">
                                          <p:val>
                                            <p:strVal val="#ppt_w*0.70"/>
                                          </p:val>
                                        </p:tav>
                                        <p:tav tm="100000">
                                          <p:val>
                                            <p:strVal val="#ppt_w"/>
                                          </p:val>
                                        </p:tav>
                                      </p:tavLst>
                                    </p:anim>
                                    <p:anim calcmode="lin" valueType="num">
                                      <p:cBhvr>
                                        <p:cTn id="25" dur="2000" fill="hold"/>
                                        <p:tgtEl>
                                          <p:spTgt spid="77837"/>
                                        </p:tgtEl>
                                        <p:attrNameLst>
                                          <p:attrName>ppt_h</p:attrName>
                                        </p:attrNameLst>
                                      </p:cBhvr>
                                      <p:tavLst>
                                        <p:tav tm="0">
                                          <p:val>
                                            <p:strVal val="#ppt_h"/>
                                          </p:val>
                                        </p:tav>
                                        <p:tav tm="100000">
                                          <p:val>
                                            <p:strVal val="#ppt_h"/>
                                          </p:val>
                                        </p:tav>
                                      </p:tavLst>
                                    </p:anim>
                                    <p:animEffect transition="in" filter="fade">
                                      <p:cBhvr>
                                        <p:cTn id="26" dur="2000"/>
                                        <p:tgtEl>
                                          <p:spTgt spid="7783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77838"/>
                                        </p:tgtEl>
                                        <p:attrNameLst>
                                          <p:attrName>style.visibility</p:attrName>
                                        </p:attrNameLst>
                                      </p:cBhvr>
                                      <p:to>
                                        <p:strVal val="visible"/>
                                      </p:to>
                                    </p:set>
                                    <p:animEffect transition="in" filter="wipe(up)">
                                      <p:cBhvr>
                                        <p:cTn id="31" dur="1500"/>
                                        <p:tgtEl>
                                          <p:spTgt spid="7783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7839"/>
                                        </p:tgtEl>
                                        <p:attrNameLst>
                                          <p:attrName>style.visibility</p:attrName>
                                        </p:attrNameLst>
                                      </p:cBhvr>
                                      <p:to>
                                        <p:strVal val="visible"/>
                                      </p:to>
                                    </p:set>
                                    <p:animEffect transition="in" filter="wipe(down)">
                                      <p:cBhvr>
                                        <p:cTn id="34" dur="1500"/>
                                        <p:tgtEl>
                                          <p:spTgt spid="7783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77840"/>
                                        </p:tgtEl>
                                        <p:attrNameLst>
                                          <p:attrName>style.visibility</p:attrName>
                                        </p:attrNameLst>
                                      </p:cBhvr>
                                      <p:to>
                                        <p:strVal val="visible"/>
                                      </p:to>
                                    </p:set>
                                    <p:animEffect transition="in" filter="wipe(left)">
                                      <p:cBhvr>
                                        <p:cTn id="37" dur="1500"/>
                                        <p:tgtEl>
                                          <p:spTgt spid="7784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7841"/>
                                        </p:tgtEl>
                                        <p:attrNameLst>
                                          <p:attrName>style.visibility</p:attrName>
                                        </p:attrNameLst>
                                      </p:cBhvr>
                                      <p:to>
                                        <p:strVal val="visible"/>
                                      </p:to>
                                    </p:set>
                                    <p:animEffect transition="in" filter="wipe(up)">
                                      <p:cBhvr>
                                        <p:cTn id="42" dur="1500"/>
                                        <p:tgtEl>
                                          <p:spTgt spid="7784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77842"/>
                                        </p:tgtEl>
                                        <p:attrNameLst>
                                          <p:attrName>style.visibility</p:attrName>
                                        </p:attrNameLst>
                                      </p:cBhvr>
                                      <p:to>
                                        <p:strVal val="visible"/>
                                      </p:to>
                                    </p:set>
                                    <p:animEffect transition="in" filter="wipe(down)">
                                      <p:cBhvr>
                                        <p:cTn id="45" dur="1500"/>
                                        <p:tgtEl>
                                          <p:spTgt spid="77842"/>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77843"/>
                                        </p:tgtEl>
                                        <p:attrNameLst>
                                          <p:attrName>style.visibility</p:attrName>
                                        </p:attrNameLst>
                                      </p:cBhvr>
                                      <p:to>
                                        <p:strVal val="visible"/>
                                      </p:to>
                                    </p:set>
                                    <p:animEffect transition="in" filter="wipe(left)">
                                      <p:cBhvr>
                                        <p:cTn id="48" dur="1500"/>
                                        <p:tgtEl>
                                          <p:spTgt spid="77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0" grpId="0" animBg="1"/>
      <p:bldP spid="77831" grpId="0" animBg="1"/>
      <p:bldP spid="77832" grpId="0" animBg="1"/>
      <p:bldP spid="77833" grpId="0" animBg="1"/>
      <p:bldP spid="77834" grpId="0" animBg="1"/>
      <p:bldP spid="77835" grpId="0" animBg="1"/>
      <p:bldP spid="77836" grpId="0" animBg="1"/>
      <p:bldP spid="77838" grpId="0" animBg="1"/>
      <p:bldP spid="77839" grpId="0" animBg="1"/>
      <p:bldP spid="77840" grpId="0" animBg="1"/>
      <p:bldP spid="77841" grpId="0" animBg="1"/>
      <p:bldP spid="77842" grpId="0" animBg="1"/>
      <p:bldP spid="778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
          <p:cNvGrpSpPr>
            <a:grpSpLocks/>
          </p:cNvGrpSpPr>
          <p:nvPr/>
        </p:nvGrpSpPr>
        <p:grpSpPr bwMode="auto">
          <a:xfrm>
            <a:off x="539750" y="1557338"/>
            <a:ext cx="8280400" cy="3816350"/>
            <a:chOff x="576" y="1248"/>
            <a:chExt cx="4668" cy="1908"/>
          </a:xfrm>
        </p:grpSpPr>
        <p:graphicFrame>
          <p:nvGraphicFramePr>
            <p:cNvPr id="33811" name="Object 3"/>
            <p:cNvGraphicFramePr>
              <a:graphicFrameLocks noChangeAspect="1"/>
            </p:cNvGraphicFramePr>
            <p:nvPr/>
          </p:nvGraphicFramePr>
          <p:xfrm>
            <a:off x="576" y="1248"/>
            <a:ext cx="4668" cy="1908"/>
          </p:xfrm>
          <a:graphic>
            <a:graphicData uri="http://schemas.openxmlformats.org/presentationml/2006/ole">
              <mc:AlternateContent xmlns:mc="http://schemas.openxmlformats.org/markup-compatibility/2006">
                <mc:Choice xmlns:v="urn:schemas-microsoft-com:vml" Requires="v">
                  <p:oleObj spid="_x0000_s7356" name="Image" r:id="rId4" imgW="9879365" imgH="4038095" progId="Photoshop.Image.7">
                    <p:embed/>
                  </p:oleObj>
                </mc:Choice>
                <mc:Fallback>
                  <p:oleObj name="Image" r:id="rId4" imgW="9879365" imgH="4038095"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 y="1248"/>
                          <a:ext cx="4668" cy="1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812" name="Text Box 4"/>
            <p:cNvSpPr txBox="1">
              <a:spLocks noChangeArrowheads="1"/>
            </p:cNvSpPr>
            <p:nvPr/>
          </p:nvSpPr>
          <p:spPr bwMode="auto">
            <a:xfrm>
              <a:off x="3408" y="2688"/>
              <a:ext cx="1248"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kumimoji="1" lang="en-US" altLang="it-IT" sz="1000" b="1">
                  <a:solidFill>
                    <a:schemeClr val="bg1"/>
                  </a:solidFill>
                  <a:latin typeface="Palatino Linotype" panose="02040502050505030304" pitchFamily="18" charset="0"/>
                </a:rPr>
                <a:t>Corrente profonda </a:t>
              </a:r>
            </a:p>
            <a:p>
              <a:pPr algn="ctr" eaLnBrk="1" hangingPunct="1">
                <a:spcBef>
                  <a:spcPct val="0"/>
                </a:spcBef>
                <a:buFontTx/>
                <a:buNone/>
              </a:pPr>
              <a:r>
                <a:rPr kumimoji="1" lang="en-US" altLang="it-IT" sz="1000" b="1">
                  <a:solidFill>
                    <a:schemeClr val="bg1"/>
                  </a:solidFill>
                  <a:latin typeface="Palatino Linotype" panose="02040502050505030304" pitchFamily="18" charset="0"/>
                </a:rPr>
                <a:t>antartica</a:t>
              </a:r>
            </a:p>
          </p:txBody>
        </p:sp>
        <p:sp>
          <p:nvSpPr>
            <p:cNvPr id="33813" name="Text Box 5"/>
            <p:cNvSpPr txBox="1">
              <a:spLocks noChangeArrowheads="1"/>
            </p:cNvSpPr>
            <p:nvPr/>
          </p:nvSpPr>
          <p:spPr bwMode="auto">
            <a:xfrm>
              <a:off x="1296" y="2352"/>
              <a:ext cx="105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kumimoji="1" lang="en-US" altLang="it-IT" sz="1000" b="1">
                  <a:solidFill>
                    <a:srgbClr val="FF3300"/>
                  </a:solidFill>
                  <a:latin typeface="Palatino Linotype" panose="02040502050505030304" pitchFamily="18" charset="0"/>
                </a:rPr>
                <a:t>North Atlantic Current</a:t>
              </a:r>
            </a:p>
          </p:txBody>
        </p:sp>
        <p:sp>
          <p:nvSpPr>
            <p:cNvPr id="33814" name="Text Box 6"/>
            <p:cNvSpPr txBox="1">
              <a:spLocks noChangeArrowheads="1"/>
            </p:cNvSpPr>
            <p:nvPr/>
          </p:nvSpPr>
          <p:spPr bwMode="auto">
            <a:xfrm>
              <a:off x="1344" y="1680"/>
              <a:ext cx="1322"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kumimoji="1" lang="en-US" altLang="it-IT" sz="1000" b="1">
                  <a:solidFill>
                    <a:srgbClr val="FF3300"/>
                  </a:solidFill>
                  <a:latin typeface="Palatino Linotype" panose="02040502050505030304" pitchFamily="18" charset="0"/>
                </a:rPr>
                <a:t>Gulf Stream</a:t>
              </a:r>
            </a:p>
          </p:txBody>
        </p:sp>
      </p:grpSp>
      <p:grpSp>
        <p:nvGrpSpPr>
          <p:cNvPr id="3" name="Group 7"/>
          <p:cNvGrpSpPr>
            <a:grpSpLocks/>
          </p:cNvGrpSpPr>
          <p:nvPr/>
        </p:nvGrpSpPr>
        <p:grpSpPr bwMode="auto">
          <a:xfrm>
            <a:off x="539750" y="1557338"/>
            <a:ext cx="8208963" cy="3816350"/>
            <a:chOff x="576" y="1248"/>
            <a:chExt cx="4668" cy="1908"/>
          </a:xfrm>
        </p:grpSpPr>
        <p:graphicFrame>
          <p:nvGraphicFramePr>
            <p:cNvPr id="33809" name="Object 8"/>
            <p:cNvGraphicFramePr>
              <a:graphicFrameLocks noChangeAspect="1"/>
            </p:cNvGraphicFramePr>
            <p:nvPr/>
          </p:nvGraphicFramePr>
          <p:xfrm>
            <a:off x="576" y="1248"/>
            <a:ext cx="4668" cy="1908"/>
          </p:xfrm>
          <a:graphic>
            <a:graphicData uri="http://schemas.openxmlformats.org/presentationml/2006/ole">
              <mc:AlternateContent xmlns:mc="http://schemas.openxmlformats.org/markup-compatibility/2006">
                <mc:Choice xmlns:v="urn:schemas-microsoft-com:vml" Requires="v">
                  <p:oleObj spid="_x0000_s7357" name="Image" r:id="rId6" imgW="9879365" imgH="4038095" progId="Photoshop.Image.7">
                    <p:embed/>
                  </p:oleObj>
                </mc:Choice>
                <mc:Fallback>
                  <p:oleObj name="Image" r:id="rId6" imgW="9879365" imgH="4038095"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 y="1248"/>
                          <a:ext cx="4668" cy="1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810" name="Text Box 9"/>
            <p:cNvSpPr txBox="1">
              <a:spLocks noChangeArrowheads="1"/>
            </p:cNvSpPr>
            <p:nvPr/>
          </p:nvSpPr>
          <p:spPr bwMode="auto">
            <a:xfrm>
              <a:off x="1872" y="2311"/>
              <a:ext cx="124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kumimoji="1" lang="en-US" altLang="it-IT" sz="1000" b="1">
                  <a:solidFill>
                    <a:schemeClr val="bg1"/>
                  </a:solidFill>
                  <a:latin typeface="Palatino Linotype" panose="02040502050505030304" pitchFamily="18" charset="0"/>
                </a:rPr>
                <a:t>Deep Antarctic Current</a:t>
              </a:r>
            </a:p>
          </p:txBody>
        </p:sp>
      </p:grpSp>
      <p:sp>
        <p:nvSpPr>
          <p:cNvPr id="33797" name="Text Box 11"/>
          <p:cNvSpPr txBox="1">
            <a:spLocks noChangeArrowheads="1"/>
          </p:cNvSpPr>
          <p:nvPr/>
        </p:nvSpPr>
        <p:spPr bwMode="auto">
          <a:xfrm>
            <a:off x="1219200" y="2057400"/>
            <a:ext cx="2057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kumimoji="1" lang="en-US" altLang="it-IT" sz="1400" i="1">
                <a:solidFill>
                  <a:schemeClr val="bg2"/>
                </a:solidFill>
                <a:latin typeface="Palatino Linotype" panose="02040502050505030304" pitchFamily="18" charset="0"/>
              </a:rPr>
              <a:t>North Atlantic</a:t>
            </a:r>
          </a:p>
        </p:txBody>
      </p:sp>
      <p:sp>
        <p:nvSpPr>
          <p:cNvPr id="33798" name="Text Box 12"/>
          <p:cNvSpPr txBox="1">
            <a:spLocks noChangeArrowheads="1"/>
          </p:cNvSpPr>
          <p:nvPr/>
        </p:nvSpPr>
        <p:spPr bwMode="auto">
          <a:xfrm>
            <a:off x="5410200" y="2057400"/>
            <a:ext cx="2057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kumimoji="1" lang="en-US" altLang="it-IT" sz="1400" i="1">
                <a:solidFill>
                  <a:schemeClr val="bg2"/>
                </a:solidFill>
                <a:latin typeface="Palatino Linotype" panose="02040502050505030304" pitchFamily="18" charset="0"/>
              </a:rPr>
              <a:t>South Atlantic</a:t>
            </a:r>
          </a:p>
        </p:txBody>
      </p:sp>
      <p:sp>
        <p:nvSpPr>
          <p:cNvPr id="33799" name="Text Box 13"/>
          <p:cNvSpPr txBox="1">
            <a:spLocks noChangeArrowheads="1"/>
          </p:cNvSpPr>
          <p:nvPr/>
        </p:nvSpPr>
        <p:spPr bwMode="auto">
          <a:xfrm>
            <a:off x="3203575" y="2133600"/>
            <a:ext cx="2057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kumimoji="1" lang="en-US" altLang="it-IT" sz="1400" i="1">
                <a:solidFill>
                  <a:schemeClr val="bg2"/>
                </a:solidFill>
                <a:latin typeface="Palatino Linotype" panose="02040502050505030304" pitchFamily="18" charset="0"/>
              </a:rPr>
              <a:t>Equator</a:t>
            </a:r>
          </a:p>
        </p:txBody>
      </p:sp>
      <p:sp>
        <p:nvSpPr>
          <p:cNvPr id="33800" name="Text Box 14"/>
          <p:cNvSpPr txBox="1">
            <a:spLocks noChangeArrowheads="1"/>
          </p:cNvSpPr>
          <p:nvPr/>
        </p:nvSpPr>
        <p:spPr bwMode="auto">
          <a:xfrm>
            <a:off x="6948488" y="2060575"/>
            <a:ext cx="175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kumimoji="1" lang="en-US" altLang="it-IT" sz="1400" i="1">
                <a:solidFill>
                  <a:schemeClr val="bg2"/>
                </a:solidFill>
                <a:latin typeface="Palatino Linotype" panose="02040502050505030304" pitchFamily="18" charset="0"/>
              </a:rPr>
              <a:t>Antarctica</a:t>
            </a:r>
          </a:p>
        </p:txBody>
      </p:sp>
      <p:sp>
        <p:nvSpPr>
          <p:cNvPr id="33801" name="Text Box 15"/>
          <p:cNvSpPr txBox="1">
            <a:spLocks noChangeArrowheads="1"/>
          </p:cNvSpPr>
          <p:nvPr/>
        </p:nvSpPr>
        <p:spPr bwMode="auto">
          <a:xfrm>
            <a:off x="685800" y="5059363"/>
            <a:ext cx="762000" cy="3048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Palatino Linotype" panose="02040502050505030304" pitchFamily="18" charset="0"/>
                <a:ea typeface="ＭＳ Ｐゴシック" panose="020B0600070205080204" pitchFamily="34" charset="-128"/>
              </a:defRPr>
            </a:lvl1pPr>
            <a:lvl2pPr marL="742950" indent="-285750">
              <a:defRPr sz="1600">
                <a:solidFill>
                  <a:schemeClr val="tx1"/>
                </a:solidFill>
                <a:latin typeface="Palatino Linotype" panose="02040502050505030304" pitchFamily="18" charset="0"/>
                <a:ea typeface="ＭＳ Ｐゴシック" panose="020B0600070205080204" pitchFamily="34" charset="-128"/>
              </a:defRPr>
            </a:lvl2pPr>
            <a:lvl3pPr marL="1143000" indent="-228600">
              <a:defRPr sz="1600">
                <a:solidFill>
                  <a:schemeClr val="tx1"/>
                </a:solidFill>
                <a:latin typeface="Palatino Linotype" panose="02040502050505030304" pitchFamily="18" charset="0"/>
                <a:ea typeface="ＭＳ Ｐゴシック" panose="020B0600070205080204" pitchFamily="34" charset="-128"/>
              </a:defRPr>
            </a:lvl3pPr>
            <a:lvl4pPr marL="1600200" indent="-228600">
              <a:defRPr sz="1600">
                <a:solidFill>
                  <a:schemeClr val="tx1"/>
                </a:solidFill>
                <a:latin typeface="Palatino Linotype" panose="02040502050505030304" pitchFamily="18" charset="0"/>
                <a:ea typeface="ＭＳ Ｐゴシック" panose="020B0600070205080204" pitchFamily="34" charset="-128"/>
              </a:defRPr>
            </a:lvl4pPr>
            <a:lvl5pPr marL="2057400" indent="-228600">
              <a:defRPr sz="1600">
                <a:solidFill>
                  <a:schemeClr val="tx1"/>
                </a:solidFill>
                <a:latin typeface="Palatino Linotype" panose="02040502050505030304" pitchFamily="18"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9pPr>
          </a:lstStyle>
          <a:p>
            <a:pPr algn="ctr" eaLnBrk="1" hangingPunct="1">
              <a:spcBef>
                <a:spcPct val="50000"/>
              </a:spcBef>
            </a:pPr>
            <a:r>
              <a:rPr kumimoji="1" lang="en-US" altLang="it-IT" sz="1400"/>
              <a:t>60°N</a:t>
            </a:r>
          </a:p>
        </p:txBody>
      </p:sp>
      <p:sp>
        <p:nvSpPr>
          <p:cNvPr id="33802" name="Text Box 16"/>
          <p:cNvSpPr txBox="1">
            <a:spLocks noChangeArrowheads="1"/>
          </p:cNvSpPr>
          <p:nvPr/>
        </p:nvSpPr>
        <p:spPr bwMode="auto">
          <a:xfrm>
            <a:off x="2428875" y="5059363"/>
            <a:ext cx="847725" cy="3048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Palatino Linotype" panose="02040502050505030304" pitchFamily="18" charset="0"/>
                <a:ea typeface="ＭＳ Ｐゴシック" panose="020B0600070205080204" pitchFamily="34" charset="-128"/>
              </a:defRPr>
            </a:lvl1pPr>
            <a:lvl2pPr marL="742950" indent="-285750">
              <a:defRPr sz="1600">
                <a:solidFill>
                  <a:schemeClr val="tx1"/>
                </a:solidFill>
                <a:latin typeface="Palatino Linotype" panose="02040502050505030304" pitchFamily="18" charset="0"/>
                <a:ea typeface="ＭＳ Ｐゴシック" panose="020B0600070205080204" pitchFamily="34" charset="-128"/>
              </a:defRPr>
            </a:lvl2pPr>
            <a:lvl3pPr marL="1143000" indent="-228600">
              <a:defRPr sz="1600">
                <a:solidFill>
                  <a:schemeClr val="tx1"/>
                </a:solidFill>
                <a:latin typeface="Palatino Linotype" panose="02040502050505030304" pitchFamily="18" charset="0"/>
                <a:ea typeface="ＭＳ Ｐゴシック" panose="020B0600070205080204" pitchFamily="34" charset="-128"/>
              </a:defRPr>
            </a:lvl3pPr>
            <a:lvl4pPr marL="1600200" indent="-228600">
              <a:defRPr sz="1600">
                <a:solidFill>
                  <a:schemeClr val="tx1"/>
                </a:solidFill>
                <a:latin typeface="Palatino Linotype" panose="02040502050505030304" pitchFamily="18" charset="0"/>
                <a:ea typeface="ＭＳ Ｐゴシック" panose="020B0600070205080204" pitchFamily="34" charset="-128"/>
              </a:defRPr>
            </a:lvl4pPr>
            <a:lvl5pPr marL="2057400" indent="-228600">
              <a:defRPr sz="1600">
                <a:solidFill>
                  <a:schemeClr val="tx1"/>
                </a:solidFill>
                <a:latin typeface="Palatino Linotype" panose="02040502050505030304" pitchFamily="18"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9pPr>
          </a:lstStyle>
          <a:p>
            <a:pPr algn="ctr" eaLnBrk="1" hangingPunct="1">
              <a:spcBef>
                <a:spcPct val="50000"/>
              </a:spcBef>
            </a:pPr>
            <a:r>
              <a:rPr kumimoji="1" lang="en-US" altLang="it-IT" sz="1400"/>
              <a:t>30°N</a:t>
            </a:r>
          </a:p>
        </p:txBody>
      </p:sp>
      <p:sp>
        <p:nvSpPr>
          <p:cNvPr id="33803" name="Text Box 17"/>
          <p:cNvSpPr txBox="1">
            <a:spLocks noChangeArrowheads="1"/>
          </p:cNvSpPr>
          <p:nvPr/>
        </p:nvSpPr>
        <p:spPr bwMode="auto">
          <a:xfrm>
            <a:off x="3962400" y="5059363"/>
            <a:ext cx="533400" cy="3048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Palatino Linotype" panose="02040502050505030304" pitchFamily="18" charset="0"/>
                <a:ea typeface="ＭＳ Ｐゴシック" panose="020B0600070205080204" pitchFamily="34" charset="-128"/>
              </a:defRPr>
            </a:lvl1pPr>
            <a:lvl2pPr marL="742950" indent="-285750">
              <a:defRPr sz="1600">
                <a:solidFill>
                  <a:schemeClr val="tx1"/>
                </a:solidFill>
                <a:latin typeface="Palatino Linotype" panose="02040502050505030304" pitchFamily="18" charset="0"/>
                <a:ea typeface="ＭＳ Ｐゴシック" panose="020B0600070205080204" pitchFamily="34" charset="-128"/>
              </a:defRPr>
            </a:lvl2pPr>
            <a:lvl3pPr marL="1143000" indent="-228600">
              <a:defRPr sz="1600">
                <a:solidFill>
                  <a:schemeClr val="tx1"/>
                </a:solidFill>
                <a:latin typeface="Palatino Linotype" panose="02040502050505030304" pitchFamily="18" charset="0"/>
                <a:ea typeface="ＭＳ Ｐゴシック" panose="020B0600070205080204" pitchFamily="34" charset="-128"/>
              </a:defRPr>
            </a:lvl3pPr>
            <a:lvl4pPr marL="1600200" indent="-228600">
              <a:defRPr sz="1600">
                <a:solidFill>
                  <a:schemeClr val="tx1"/>
                </a:solidFill>
                <a:latin typeface="Palatino Linotype" panose="02040502050505030304" pitchFamily="18" charset="0"/>
                <a:ea typeface="ＭＳ Ｐゴシック" panose="020B0600070205080204" pitchFamily="34" charset="-128"/>
              </a:defRPr>
            </a:lvl4pPr>
            <a:lvl5pPr marL="2057400" indent="-228600">
              <a:defRPr sz="1600">
                <a:solidFill>
                  <a:schemeClr val="tx1"/>
                </a:solidFill>
                <a:latin typeface="Palatino Linotype" panose="02040502050505030304" pitchFamily="18"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9pPr>
          </a:lstStyle>
          <a:p>
            <a:pPr algn="ctr" eaLnBrk="1" hangingPunct="1">
              <a:spcBef>
                <a:spcPct val="50000"/>
              </a:spcBef>
            </a:pPr>
            <a:r>
              <a:rPr kumimoji="1" lang="en-US" altLang="it-IT" sz="1400"/>
              <a:t>0°</a:t>
            </a:r>
          </a:p>
        </p:txBody>
      </p:sp>
      <p:sp>
        <p:nvSpPr>
          <p:cNvPr id="33804" name="Text Box 18"/>
          <p:cNvSpPr txBox="1">
            <a:spLocks noChangeArrowheads="1"/>
          </p:cNvSpPr>
          <p:nvPr/>
        </p:nvSpPr>
        <p:spPr bwMode="auto">
          <a:xfrm>
            <a:off x="6219825" y="5059363"/>
            <a:ext cx="714375" cy="3048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Palatino Linotype" panose="02040502050505030304" pitchFamily="18" charset="0"/>
                <a:ea typeface="ＭＳ Ｐゴシック" panose="020B0600070205080204" pitchFamily="34" charset="-128"/>
              </a:defRPr>
            </a:lvl1pPr>
            <a:lvl2pPr marL="742950" indent="-285750">
              <a:defRPr sz="1600">
                <a:solidFill>
                  <a:schemeClr val="tx1"/>
                </a:solidFill>
                <a:latin typeface="Palatino Linotype" panose="02040502050505030304" pitchFamily="18" charset="0"/>
                <a:ea typeface="ＭＳ Ｐゴシック" panose="020B0600070205080204" pitchFamily="34" charset="-128"/>
              </a:defRPr>
            </a:lvl2pPr>
            <a:lvl3pPr marL="1143000" indent="-228600">
              <a:defRPr sz="1600">
                <a:solidFill>
                  <a:schemeClr val="tx1"/>
                </a:solidFill>
                <a:latin typeface="Palatino Linotype" panose="02040502050505030304" pitchFamily="18" charset="0"/>
                <a:ea typeface="ＭＳ Ｐゴシック" panose="020B0600070205080204" pitchFamily="34" charset="-128"/>
              </a:defRPr>
            </a:lvl3pPr>
            <a:lvl4pPr marL="1600200" indent="-228600">
              <a:defRPr sz="1600">
                <a:solidFill>
                  <a:schemeClr val="tx1"/>
                </a:solidFill>
                <a:latin typeface="Palatino Linotype" panose="02040502050505030304" pitchFamily="18" charset="0"/>
                <a:ea typeface="ＭＳ Ｐゴシック" panose="020B0600070205080204" pitchFamily="34" charset="-128"/>
              </a:defRPr>
            </a:lvl4pPr>
            <a:lvl5pPr marL="2057400" indent="-228600">
              <a:defRPr sz="1600">
                <a:solidFill>
                  <a:schemeClr val="tx1"/>
                </a:solidFill>
                <a:latin typeface="Palatino Linotype" panose="02040502050505030304" pitchFamily="18"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9pPr>
          </a:lstStyle>
          <a:p>
            <a:pPr algn="ctr" eaLnBrk="1" hangingPunct="1">
              <a:spcBef>
                <a:spcPct val="50000"/>
              </a:spcBef>
            </a:pPr>
            <a:r>
              <a:rPr kumimoji="1" lang="en-US" altLang="it-IT" sz="1400"/>
              <a:t>30°S</a:t>
            </a:r>
          </a:p>
        </p:txBody>
      </p:sp>
      <p:sp>
        <p:nvSpPr>
          <p:cNvPr id="33805" name="Text Box 19"/>
          <p:cNvSpPr txBox="1">
            <a:spLocks noChangeArrowheads="1"/>
          </p:cNvSpPr>
          <p:nvPr/>
        </p:nvSpPr>
        <p:spPr bwMode="auto">
          <a:xfrm>
            <a:off x="7696200" y="5059363"/>
            <a:ext cx="800100" cy="3048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Palatino Linotype" panose="02040502050505030304" pitchFamily="18" charset="0"/>
                <a:ea typeface="ＭＳ Ｐゴシック" panose="020B0600070205080204" pitchFamily="34" charset="-128"/>
              </a:defRPr>
            </a:lvl1pPr>
            <a:lvl2pPr marL="742950" indent="-285750">
              <a:defRPr sz="1600">
                <a:solidFill>
                  <a:schemeClr val="tx1"/>
                </a:solidFill>
                <a:latin typeface="Palatino Linotype" panose="02040502050505030304" pitchFamily="18" charset="0"/>
                <a:ea typeface="ＭＳ Ｐゴシック" panose="020B0600070205080204" pitchFamily="34" charset="-128"/>
              </a:defRPr>
            </a:lvl2pPr>
            <a:lvl3pPr marL="1143000" indent="-228600">
              <a:defRPr sz="1600">
                <a:solidFill>
                  <a:schemeClr val="tx1"/>
                </a:solidFill>
                <a:latin typeface="Palatino Linotype" panose="02040502050505030304" pitchFamily="18" charset="0"/>
                <a:ea typeface="ＭＳ Ｐゴシック" panose="020B0600070205080204" pitchFamily="34" charset="-128"/>
              </a:defRPr>
            </a:lvl3pPr>
            <a:lvl4pPr marL="1600200" indent="-228600">
              <a:defRPr sz="1600">
                <a:solidFill>
                  <a:schemeClr val="tx1"/>
                </a:solidFill>
                <a:latin typeface="Palatino Linotype" panose="02040502050505030304" pitchFamily="18" charset="0"/>
                <a:ea typeface="ＭＳ Ｐゴシック" panose="020B0600070205080204" pitchFamily="34" charset="-128"/>
              </a:defRPr>
            </a:lvl4pPr>
            <a:lvl5pPr marL="2057400" indent="-228600">
              <a:defRPr sz="1600">
                <a:solidFill>
                  <a:schemeClr val="tx1"/>
                </a:solidFill>
                <a:latin typeface="Palatino Linotype" panose="02040502050505030304" pitchFamily="18"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Palatino Linotype" panose="02040502050505030304" pitchFamily="18" charset="0"/>
                <a:ea typeface="ＭＳ Ｐゴシック" panose="020B0600070205080204" pitchFamily="34" charset="-128"/>
              </a:defRPr>
            </a:lvl9pPr>
          </a:lstStyle>
          <a:p>
            <a:pPr algn="ctr" eaLnBrk="1" hangingPunct="1">
              <a:spcBef>
                <a:spcPct val="50000"/>
              </a:spcBef>
            </a:pPr>
            <a:r>
              <a:rPr kumimoji="1" lang="en-US" altLang="it-IT" sz="1400"/>
              <a:t>60°S</a:t>
            </a:r>
          </a:p>
        </p:txBody>
      </p:sp>
      <p:sp>
        <p:nvSpPr>
          <p:cNvPr id="33806" name="Rectangle 20"/>
          <p:cNvSpPr>
            <a:spLocks noChangeArrowheads="1"/>
          </p:cNvSpPr>
          <p:nvPr/>
        </p:nvSpPr>
        <p:spPr bwMode="auto">
          <a:xfrm>
            <a:off x="539750" y="1557338"/>
            <a:ext cx="8208963" cy="38163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600" dirty="0" smtClean="0">
                <a:latin typeface="Palatino Linotype" panose="02040502050505030304" pitchFamily="18" charset="0"/>
              </a:rPr>
              <a:t>m</a:t>
            </a:r>
            <a:endParaRPr lang="it-IT" altLang="it-IT" sz="1600" dirty="0">
              <a:latin typeface="Palatino Linotype" panose="02040502050505030304" pitchFamily="18" charset="0"/>
            </a:endParaRPr>
          </a:p>
        </p:txBody>
      </p:sp>
      <p:graphicFrame>
        <p:nvGraphicFramePr>
          <p:cNvPr id="442391" name="Object 23"/>
          <p:cNvGraphicFramePr>
            <a:graphicFrameLocks noGrp="1" noChangeAspect="1"/>
          </p:cNvGraphicFramePr>
          <p:nvPr>
            <p:ph idx="4294967295"/>
          </p:nvPr>
        </p:nvGraphicFramePr>
        <p:xfrm>
          <a:off x="4721225" y="2420938"/>
          <a:ext cx="4243388" cy="4151312"/>
        </p:xfrm>
        <a:graphic>
          <a:graphicData uri="http://schemas.openxmlformats.org/presentationml/2006/ole">
            <mc:AlternateContent xmlns:mc="http://schemas.openxmlformats.org/markup-compatibility/2006">
              <mc:Choice xmlns:v="urn:schemas-microsoft-com:vml" Requires="v">
                <p:oleObj spid="_x0000_s7358" name="Image" r:id="rId8" imgW="7619048" imgH="7453968" progId="Photoshop.Image.7">
                  <p:embed/>
                </p:oleObj>
              </mc:Choice>
              <mc:Fallback>
                <p:oleObj name="Image" r:id="rId8" imgW="7619048" imgH="7453968"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1225" y="2420938"/>
                        <a:ext cx="4243388" cy="4151312"/>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pic>
                </p:oleObj>
              </mc:Fallback>
            </mc:AlternateContent>
          </a:graphicData>
        </a:graphic>
      </p:graphicFrame>
      <p:sp>
        <p:nvSpPr>
          <p:cNvPr id="24" name="Text Box 23"/>
          <p:cNvSpPr txBox="1">
            <a:spLocks noChangeArrowheads="1"/>
          </p:cNvSpPr>
          <p:nvPr/>
        </p:nvSpPr>
        <p:spPr bwMode="auto">
          <a:xfrm>
            <a:off x="492125" y="891106"/>
            <a:ext cx="82089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it-IT" sz="2000" b="1" dirty="0" smtClean="0">
                <a:solidFill>
                  <a:srgbClr val="E20000"/>
                </a:solidFill>
                <a:latin typeface="Cambria" panose="02040503050406030204" pitchFamily="18" charset="0"/>
              </a:rPr>
              <a:t>Atlantic </a:t>
            </a:r>
            <a:r>
              <a:rPr lang="en-US" altLang="it-IT" sz="2000" b="1" dirty="0" err="1" smtClean="0">
                <a:solidFill>
                  <a:srgbClr val="E20000"/>
                </a:solidFill>
                <a:latin typeface="Cambria" panose="02040503050406030204" pitchFamily="18" charset="0"/>
              </a:rPr>
              <a:t>Meridional</a:t>
            </a:r>
            <a:r>
              <a:rPr lang="en-US" altLang="it-IT" sz="2000" b="1" dirty="0" smtClean="0">
                <a:solidFill>
                  <a:srgbClr val="E20000"/>
                </a:solidFill>
                <a:latin typeface="Cambria" panose="02040503050406030204" pitchFamily="18" charset="0"/>
              </a:rPr>
              <a:t> Overturning Circulation (AMOC) collapse</a:t>
            </a:r>
            <a:endParaRPr lang="en-US" altLang="it-IT" sz="2000" b="1" dirty="0">
              <a:solidFill>
                <a:srgbClr val="E20000"/>
              </a:solidFill>
              <a:latin typeface="Cambria" panose="02040503050406030204" pitchFamily="18" charset="0"/>
            </a:endParaRPr>
          </a:p>
        </p:txBody>
      </p:sp>
    </p:spTree>
    <p:extLst>
      <p:ext uri="{BB962C8B-B14F-4D97-AF65-F5344CB8AC3E}">
        <p14:creationId xmlns:p14="http://schemas.microsoft.com/office/powerpoint/2010/main" val="2218386300"/>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442391"/>
                                        </p:tgtEl>
                                        <p:attrNameLst>
                                          <p:attrName>style.visibility</p:attrName>
                                        </p:attrNameLst>
                                      </p:cBhvr>
                                      <p:to>
                                        <p:strVal val="visible"/>
                                      </p:to>
                                    </p:set>
                                    <p:animEffect transition="in" filter="wipe(left)">
                                      <p:cBhvr>
                                        <p:cTn id="11" dur="500"/>
                                        <p:tgtEl>
                                          <p:spTgt spid="442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4"/>
</p:tagLst>
</file>

<file path=ppt/theme/theme1.xml><?xml version="1.0" encoding="utf-8"?>
<a:theme xmlns:a="http://schemas.openxmlformats.org/drawingml/2006/main" name="Elica">
  <a:themeElements>
    <a:clrScheme name="Elica">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Elica">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lica">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Slipstream</Template>
  <TotalTime>3534</TotalTime>
  <Words>3265</Words>
  <Application>Microsoft Office PowerPoint</Application>
  <PresentationFormat>Presentazione su schermo (4:3)</PresentationFormat>
  <Paragraphs>255</Paragraphs>
  <Slides>47</Slides>
  <Notes>9</Notes>
  <HiddenSlides>0</HiddenSlides>
  <MMClips>1</MMClips>
  <ScaleCrop>false</ScaleCrop>
  <HeadingPairs>
    <vt:vector size="8" baseType="variant">
      <vt:variant>
        <vt:lpstr>Caratteri utilizzati</vt:lpstr>
      </vt:variant>
      <vt:variant>
        <vt:i4>13</vt:i4>
      </vt:variant>
      <vt:variant>
        <vt:lpstr>Tema</vt:lpstr>
      </vt:variant>
      <vt:variant>
        <vt:i4>2</vt:i4>
      </vt:variant>
      <vt:variant>
        <vt:lpstr>Server OLE incorporati</vt:lpstr>
      </vt:variant>
      <vt:variant>
        <vt:i4>2</vt:i4>
      </vt:variant>
      <vt:variant>
        <vt:lpstr>Titoli diapositive</vt:lpstr>
      </vt:variant>
      <vt:variant>
        <vt:i4>47</vt:i4>
      </vt:variant>
    </vt:vector>
  </HeadingPairs>
  <TitlesOfParts>
    <vt:vector size="64" baseType="lpstr">
      <vt:lpstr>ＭＳ Ｐゴシック</vt:lpstr>
      <vt:lpstr>PMingLiU</vt:lpstr>
      <vt:lpstr>SimSun</vt:lpstr>
      <vt:lpstr>Arial</vt:lpstr>
      <vt:lpstr>Bodoni MT Condensed</vt:lpstr>
      <vt:lpstr>Calibri</vt:lpstr>
      <vt:lpstr>Cambria</vt:lpstr>
      <vt:lpstr>Constantia</vt:lpstr>
      <vt:lpstr>Georgia</vt:lpstr>
      <vt:lpstr>Palatino Linotype</vt:lpstr>
      <vt:lpstr>Times New Roman</vt:lpstr>
      <vt:lpstr>Trebuchet MS</vt:lpstr>
      <vt:lpstr>Wingdings</vt:lpstr>
      <vt:lpstr>Elica</vt:lpstr>
      <vt:lpstr>Office Theme</vt:lpstr>
      <vt:lpstr>Image</vt:lpstr>
      <vt:lpstr>Diapositiva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POLAR CHANGES GLOBAL CONSEQUENCES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roberto</dc:creator>
  <cp:lastModifiedBy>User</cp:lastModifiedBy>
  <cp:revision>395</cp:revision>
  <dcterms:created xsi:type="dcterms:W3CDTF">2015-03-16T13:47:30Z</dcterms:created>
  <dcterms:modified xsi:type="dcterms:W3CDTF">2015-03-24T12:14:02Z</dcterms:modified>
</cp:coreProperties>
</file>